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78" r:id="rId4"/>
    <p:sldId id="263" r:id="rId5"/>
    <p:sldId id="285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3" r:id="rId14"/>
    <p:sldId id="266" r:id="rId15"/>
    <p:sldId id="272" r:id="rId16"/>
    <p:sldId id="274" r:id="rId17"/>
    <p:sldId id="282" r:id="rId18"/>
    <p:sldId id="277" r:id="rId19"/>
    <p:sldId id="281" r:id="rId20"/>
    <p:sldId id="283" r:id="rId21"/>
    <p:sldId id="275" r:id="rId22"/>
    <p:sldId id="276" r:id="rId23"/>
  </p:sldIdLst>
  <p:sldSz cx="12192000" cy="6858000"/>
  <p:notesSz cx="7102475" cy="102314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11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40800C-4EFD-4EC6-9FCA-730B3BD61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CA91E3D-FF36-4225-938F-206FC1E40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it-IT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D6BCAB-CF57-4D3F-AC74-CF562DA6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11/02/2026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702455-737D-4928-BDFB-009B34A3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B0DD16-8E64-4EDE-B590-7D7C1D634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5253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75731-97AB-4671-B354-13E3BC8A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405F62A-FA11-4F23-BD80-F92F67E38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911945-295E-496A-9D20-AD04A472C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11/02/2026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5CA625-FE70-4BE2-93EC-B008661A8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1BD1F1-18D7-4201-BAD0-B33C54956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94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1D489EF-1B30-4F0F-883C-6E0D55A624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1E44D9-973E-44A9-9BD6-16C93BD8D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915BD1-3991-4DBE-B5A9-B9F83424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11/02/2026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17E215-7C75-4668-98C8-124183B9F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A7E971-450A-49E0-8904-22CFD48CE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307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FD9A8E-8765-4F45-8736-62104A369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97A25C-4B52-4CD1-B1F5-5DA122DB6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0F9049-6A9F-4E3B-A882-D2E1448A6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11/02/2026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3FB35B-DA18-4EA3-8040-83413A3EF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53F4DF-D776-4673-A3D4-86EF939BA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6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AF42AA-5B1C-4D18-B5EA-88DC3EFE9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A84CF8-67B9-4211-A83C-D57F5BB4F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C16435-6DE9-46CB-90E3-36A09D0E9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11/02/2026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A82935-C1CF-4335-9B5C-CE33E907C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EE8B55-19D6-41D8-9E08-5A240034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197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277393-A8D5-4881-AF8D-50E7A346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6660A9-142A-47B9-95BB-B33ACC417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41FD0B-FC8D-4283-82CA-2D1B63E21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CA1AF8-CCA1-4432-9C2E-199276DF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11/02/2026</a:t>
            </a:fld>
            <a:endParaRPr lang="it-IT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6986EA-E44D-418D-871C-9D071BE7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D598F7-0683-4F6B-BBA8-A9AAB37CD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708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B72E1D-B253-46A3-B95E-DFEF6ECEA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58CD64-97A5-4922-A07B-B7B9675CB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2B2160-9DF5-40A5-ACB0-9E10CE970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C8342EF-51E1-470C-B69B-296B0E841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3C649F6-F2DB-4D72-B161-0D865E03B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EA79BC-2BDE-4857-B210-1EEB498A2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11/02/2026</a:t>
            </a:fld>
            <a:endParaRPr lang="it-IT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76AF242-04D8-43CC-8F0A-1F1DD55E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297591F-2A6B-43E4-A908-EBEB20CF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097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CC67E0-3F46-4C81-B2A3-FFB2E5C49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29F7DE-CAE4-48AB-99AD-3F06EB8F3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11/02/2026</a:t>
            </a:fld>
            <a:endParaRPr lang="it-IT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3A68F3-0A93-4D91-A692-7FFE62632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943B4C6-ADA6-4029-818A-80A661ACF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35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FB9F0A4-D93D-4113-B0FE-3E120DB5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11/02/2026</a:t>
            </a:fld>
            <a:endParaRPr lang="it-IT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2E41014-7C98-42DA-96B3-FD026A1B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FF26B8-E3BF-42E3-849F-E428E1DC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008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42668C-34E1-42F4-966E-E7BFC5620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3CD4DC-479F-4D1C-93A6-2D3F79820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3967DD5-7032-43DE-83E7-BA4D142AE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8A0692-E4A7-4064-B3D6-7F1E26859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11/02/2026</a:t>
            </a:fld>
            <a:endParaRPr lang="it-IT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DEE3F1-A881-4444-AA18-C42977624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0F08C7-46CE-4BB5-A699-22F2E6A83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86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8CEC50-74C1-4367-8F46-82814EFE2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E28BE88-B2A1-4770-86E5-E8F918575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33AA98-0950-4BD5-BC98-9A51699AF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50D9B7-DA57-4446-8ACD-D071ED7EC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581E-9A27-4803-86E5-3892FCF78D2B}" type="datetimeFigureOut">
              <a:rPr lang="it-IT" smtClean="0"/>
              <a:t>11/02/2026</a:t>
            </a:fld>
            <a:endParaRPr lang="it-IT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AC638A-434D-44CE-A924-39CF7B241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06EA3B-8A11-44FC-A3CB-AD7A7FE75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704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B877851-A79B-409B-8CDA-F237ED868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83DD92-8817-4075-A2B4-BD853DD2B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C8689C-0F77-4C4F-BA73-0395B885BA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B581E-9A27-4803-86E5-3892FCF78D2B}" type="datetimeFigureOut">
              <a:rPr lang="it-IT" smtClean="0"/>
              <a:t>11/02/2026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979D35-2C56-4907-8C55-C8105E564A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1E89B4-58FC-4E3E-9DA9-11EFAD4FC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0FAF9-5188-423B-9992-428B15C7A24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66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s://fr.wikipedia.org/wiki/%20%20%20%20%20%20%20Robinia_pseudoacaci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slide" Target="slide1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0BFD1-8BE7-1CBA-169A-82BC3B28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F28DED5-0308-46BD-9603-EC9A7424E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54" y="1793399"/>
            <a:ext cx="1589039" cy="2518565"/>
          </a:xfrm>
        </p:spPr>
      </p:pic>
      <p:pic>
        <p:nvPicPr>
          <p:cNvPr id="2050" name="Image 1" descr="Afficher l’image source">
            <a:extLst>
              <a:ext uri="{FF2B5EF4-FFF2-40B4-BE49-F238E27FC236}">
                <a16:creationId xmlns:a16="http://schemas.microsoft.com/office/drawing/2014/main" id="{22CD82BF-34BD-AE60-065F-9767F711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06" y="-25082"/>
            <a:ext cx="5234473" cy="697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 3">
            <a:extLst>
              <a:ext uri="{FF2B5EF4-FFF2-40B4-BE49-F238E27FC236}">
                <a16:creationId xmlns:a16="http://schemas.microsoft.com/office/drawing/2014/main" id="{129F3ADB-BC97-331F-6E6E-4619B58A9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92" y="42861"/>
            <a:ext cx="2873708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 10">
            <a:extLst>
              <a:ext uri="{FF2B5EF4-FFF2-40B4-BE49-F238E27FC236}">
                <a16:creationId xmlns:a16="http://schemas.microsoft.com/office/drawing/2014/main" id="{69731D53-B789-00AE-10F0-E1166AE08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986" y="461169"/>
            <a:ext cx="2667733" cy="152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F2D4EC47-E507-78C5-5772-649D019B0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" y="4364038"/>
            <a:ext cx="1812925" cy="181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D5BD0065-7170-751A-F836-5AACC50BB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C6BAAD-3BC1-1051-9E18-C93FAA838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775" y="-1360167"/>
            <a:ext cx="638636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7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4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7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7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4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7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7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4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7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7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4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7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7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4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7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7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4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7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7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400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hlinkClick r:id="rId7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15A2CA6-9472-109D-27F8-0851AA8D1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775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390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06AC0-4725-4190-8400-7E601044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3B8C8-4A61-4466-8213-489284F1C811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B1FAE9-EBBB-426C-B8DB-BAAC0000EBA7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B1F28-4323-4AB2-BB2E-A4616572AEB8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3D423-6061-4E09-B331-946143BE247E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3F5E6B-09CB-463F-B127-2A35C0650F9C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DB9FB7A-A874-09B3-4791-6E6DB15B8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4000"/>
            <a:ext cx="6593983" cy="494548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ABA9DB8-664C-CCCA-55B7-54F4494C3A4E}"/>
              </a:ext>
            </a:extLst>
          </p:cNvPr>
          <p:cNvSpPr txBox="1"/>
          <p:nvPr/>
        </p:nvSpPr>
        <p:spPr>
          <a:xfrm>
            <a:off x="8245929" y="254000"/>
            <a:ext cx="379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Ganivelle en acacia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336E6B3-2915-4497-47CC-013499D284B4}"/>
              </a:ext>
            </a:extLst>
          </p:cNvPr>
          <p:cNvSpPr txBox="1"/>
          <p:nvPr/>
        </p:nvSpPr>
        <p:spPr>
          <a:xfrm>
            <a:off x="8245929" y="1404257"/>
            <a:ext cx="37936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Se  définit  par la hauteur et l’espacement entre les échalas.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Les hongrois  proposent des types d’échalas différents – sciés, écorcés ….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F037839-08A2-4641-8282-5292DB85B87A}"/>
              </a:ext>
            </a:extLst>
          </p:cNvPr>
          <p:cNvSpPr txBox="1"/>
          <p:nvPr/>
        </p:nvSpPr>
        <p:spPr>
          <a:xfrm>
            <a:off x="2359378" y="5521241"/>
            <a:ext cx="4301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1</a:t>
            </a:r>
            <a:br>
              <a:rPr lang="fr-FR" dirty="0"/>
            </a:br>
            <a:r>
              <a:rPr lang="fr-FR" dirty="0"/>
              <a:t>Origine Hongrie</a:t>
            </a:r>
          </a:p>
        </p:txBody>
      </p:sp>
    </p:spTree>
    <p:extLst>
      <p:ext uri="{BB962C8B-B14F-4D97-AF65-F5344CB8AC3E}">
        <p14:creationId xmlns:p14="http://schemas.microsoft.com/office/powerpoint/2010/main" val="3482039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06AC0-4725-4190-8400-7E601044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3B8C8-4A61-4466-8213-489284F1C811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B1FAE9-EBBB-426C-B8DB-BAAC0000EBA7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B1F28-4323-4AB2-BB2E-A4616572AEB8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3D423-6061-4E09-B331-946143BE247E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3F5E6B-09CB-463F-B127-2A35C0650F9C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398F29-A80C-C906-4006-590D06614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4170" r="17873" b="34288"/>
          <a:stretch/>
        </p:blipFill>
        <p:spPr>
          <a:xfrm>
            <a:off x="152400" y="254000"/>
            <a:ext cx="6035040" cy="360161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F6257A9-AAFB-9897-8986-C8110460C61E}"/>
              </a:ext>
            </a:extLst>
          </p:cNvPr>
          <p:cNvSpPr txBox="1"/>
          <p:nvPr/>
        </p:nvSpPr>
        <p:spPr>
          <a:xfrm>
            <a:off x="8245929" y="254000"/>
            <a:ext cx="379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Lames de terrasse massives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2EC9E0-9333-1A7C-B455-495027CB86BC}"/>
              </a:ext>
            </a:extLst>
          </p:cNvPr>
          <p:cNvSpPr txBox="1"/>
          <p:nvPr/>
        </p:nvSpPr>
        <p:spPr>
          <a:xfrm>
            <a:off x="8245929" y="1404257"/>
            <a:ext cx="37936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Rainurées ou non </a:t>
            </a:r>
          </a:p>
          <a:p>
            <a:endParaRPr lang="fr-FR" dirty="0"/>
          </a:p>
          <a:p>
            <a:r>
              <a:rPr lang="fr-FR" dirty="0"/>
              <a:t>Longueur des pièces entre 1 m et 2,5m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Prix de 56 à 72 €/m²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CC12A8E-1A3E-3EF6-B1FF-854A3EB1F994}"/>
              </a:ext>
            </a:extLst>
          </p:cNvPr>
          <p:cNvSpPr txBox="1"/>
          <p:nvPr/>
        </p:nvSpPr>
        <p:spPr>
          <a:xfrm>
            <a:off x="2359378" y="5521241"/>
            <a:ext cx="4301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+/-  10  </a:t>
            </a:r>
            <a:br>
              <a:rPr lang="fr-FR" dirty="0"/>
            </a:br>
            <a:r>
              <a:rPr lang="fr-FR" dirty="0"/>
              <a:t>Possibilité </a:t>
            </a:r>
            <a:r>
              <a:rPr lang="fr-FR" dirty="0" err="1"/>
              <a:t>PeFC</a:t>
            </a:r>
            <a:r>
              <a:rPr lang="fr-FR" dirty="0"/>
              <a:t> et 100% </a:t>
            </a:r>
          </a:p>
          <a:p>
            <a:r>
              <a:rPr lang="fr-FR" dirty="0"/>
              <a:t>Origine : </a:t>
            </a:r>
            <a:r>
              <a:rPr lang="fr-FR" dirty="0" err="1"/>
              <a:t>hongrie</a:t>
            </a:r>
            <a:r>
              <a:rPr lang="fr-FR" dirty="0"/>
              <a:t>, </a:t>
            </a:r>
            <a:r>
              <a:rPr lang="fr-FR" b="1" dirty="0">
                <a:solidFill>
                  <a:srgbClr val="00B0F0"/>
                </a:solidFill>
                <a:highlight>
                  <a:srgbClr val="000000"/>
                </a:highlight>
              </a:rPr>
              <a:t>Fr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</a:rPr>
              <a:t>an</a:t>
            </a:r>
            <a:r>
              <a:rPr lang="fr-FR" b="1" dirty="0">
                <a:solidFill>
                  <a:srgbClr val="FF0000"/>
                </a:solidFill>
                <a:highlight>
                  <a:srgbClr val="000000"/>
                </a:highlight>
              </a:rPr>
              <a:t>ce</a:t>
            </a:r>
            <a:r>
              <a:rPr lang="fr-FR" dirty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9897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06AC0-4725-4190-8400-7E601044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3B8C8-4A61-4466-8213-489284F1C811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B1FAE9-EBBB-426C-B8DB-BAAC0000EBA7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B1F28-4323-4AB2-BB2E-A4616572AEB8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3D423-6061-4E09-B331-946143BE247E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3F5E6B-09CB-463F-B127-2A35C0650F9C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Origine : Roumanie, Allemagne</a:t>
            </a:r>
            <a:r>
              <a:rPr lang="fr-FR" dirty="0"/>
              <a:t>, Allemagne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21DD67-BF84-BE54-8AF3-0BFED71DB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9" r="53109"/>
          <a:stretch/>
        </p:blipFill>
        <p:spPr>
          <a:xfrm>
            <a:off x="152400" y="217184"/>
            <a:ext cx="3710473" cy="27686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5126E0F-0AA3-757D-85CE-D1BF8F1FA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08616"/>
            <a:ext cx="3048000" cy="2286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F524D48-0316-B2F0-EAC8-61699C8602D7}"/>
              </a:ext>
            </a:extLst>
          </p:cNvPr>
          <p:cNvSpPr txBox="1"/>
          <p:nvPr/>
        </p:nvSpPr>
        <p:spPr>
          <a:xfrm>
            <a:off x="4315927" y="254000"/>
            <a:ext cx="3710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Joint transversal – avant  ponçage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187459C-CED0-5232-B942-835ED8A1D47F}"/>
              </a:ext>
            </a:extLst>
          </p:cNvPr>
          <p:cNvSpPr txBox="1"/>
          <p:nvPr/>
        </p:nvSpPr>
        <p:spPr>
          <a:xfrm>
            <a:off x="4385388" y="3022612"/>
            <a:ext cx="364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Joint parallèle dit invisible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686A630-AF53-CCB0-C6A7-9CA66D1781EB}"/>
              </a:ext>
            </a:extLst>
          </p:cNvPr>
          <p:cNvSpPr txBox="1"/>
          <p:nvPr/>
        </p:nvSpPr>
        <p:spPr>
          <a:xfrm>
            <a:off x="8313576" y="254000"/>
            <a:ext cx="37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Lames de terrasses aboutées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D883AD0-8A7F-1B2D-D86A-FDF64366598B}"/>
              </a:ext>
            </a:extLst>
          </p:cNvPr>
          <p:cNvSpPr txBox="1"/>
          <p:nvPr/>
        </p:nvSpPr>
        <p:spPr>
          <a:xfrm>
            <a:off x="8321092" y="1538651"/>
            <a:ext cx="37936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Longueur jusqu’à 6 m </a:t>
            </a:r>
          </a:p>
          <a:p>
            <a:endParaRPr lang="fr-FR" dirty="0"/>
          </a:p>
          <a:p>
            <a:r>
              <a:rPr lang="fr-FR" dirty="0"/>
              <a:t>Largeurs de 80 mm à 120 mm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2 technologies </a:t>
            </a:r>
          </a:p>
          <a:p>
            <a:r>
              <a:rPr lang="fr-FR" dirty="0"/>
              <a:t>Joint transversal </a:t>
            </a:r>
          </a:p>
          <a:p>
            <a:r>
              <a:rPr lang="fr-FR" dirty="0"/>
              <a:t>Joint invisible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Prix : 50  à 65 €uro / m2 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6743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3148FB-DB34-4F7F-668D-E69609C4D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4B35279-E91F-BDAF-8E3D-4662637EF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836F9B-A924-4BCA-B1C6-424E3F6AC11E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D6FF482-563D-2BCC-5999-DEF8B6ABA2B8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52D782-DF81-C81C-89C4-C42420178665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  <a:p>
            <a:pPr algn="ctr"/>
            <a:r>
              <a:rPr lang="it-IT" b="1" dirty="0"/>
              <a:t>Dalles en acacia</a:t>
            </a:r>
            <a:r>
              <a:rPr lang="it-IT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FCFECA-6534-D382-2F80-DE658846A62F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4704FB-6C4A-2C22-2D81-519B325B0E07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8ADCA75-EFBD-CB08-010F-4E3D37DA9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6" y="254000"/>
            <a:ext cx="6699302" cy="50038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A74E599-DA7E-472C-7F0B-140FB1989F4D}"/>
              </a:ext>
            </a:extLst>
          </p:cNvPr>
          <p:cNvSpPr txBox="1"/>
          <p:nvPr/>
        </p:nvSpPr>
        <p:spPr>
          <a:xfrm>
            <a:off x="8245929" y="1404257"/>
            <a:ext cx="37912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Dimensions standard 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50x50 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27x27 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100x100 cm </a:t>
            </a: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Possibilités PeFC 100% Français</a:t>
            </a:r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3682786-2DA0-2ACA-68E7-53608781916A}"/>
              </a:ext>
            </a:extLst>
          </p:cNvPr>
          <p:cNvSpPr txBox="1"/>
          <p:nvPr/>
        </p:nvSpPr>
        <p:spPr>
          <a:xfrm>
            <a:off x="2359378" y="5521241"/>
            <a:ext cx="4301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2 </a:t>
            </a:r>
            <a:br>
              <a:rPr lang="fr-FR" dirty="0"/>
            </a:br>
            <a:r>
              <a:rPr lang="fr-FR" dirty="0"/>
              <a:t>Certifiés :  1 </a:t>
            </a:r>
          </a:p>
        </p:txBody>
      </p:sp>
    </p:spTree>
    <p:extLst>
      <p:ext uri="{BB962C8B-B14F-4D97-AF65-F5344CB8AC3E}">
        <p14:creationId xmlns:p14="http://schemas.microsoft.com/office/powerpoint/2010/main" val="3934850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06AC0-4725-4190-8400-7E601044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3B8C8-4A61-4466-8213-489284F1C811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B1FAE9-EBBB-426C-B8DB-BAAC0000EBA7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B1F28-4323-4AB2-BB2E-A4616572AEB8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3D423-6061-4E09-B331-946143BE247E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3F5E6B-09CB-463F-B127-2A35C0650F9C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E4485A-FF1B-DFE3-8D0A-AE0559A02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4000"/>
            <a:ext cx="6674463" cy="50038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0C6738-380C-80B2-2999-FA420D6F6827}"/>
              </a:ext>
            </a:extLst>
          </p:cNvPr>
          <p:cNvSpPr txBox="1"/>
          <p:nvPr/>
        </p:nvSpPr>
        <p:spPr>
          <a:xfrm>
            <a:off x="8398329" y="282360"/>
            <a:ext cx="3793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Poteaux carrés / Poutres </a:t>
            </a:r>
          </a:p>
          <a:p>
            <a:r>
              <a:rPr lang="fr-FR" dirty="0"/>
              <a:t>En acacia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1BF849-3FC5-0285-C0B6-F592C8561221}"/>
              </a:ext>
            </a:extLst>
          </p:cNvPr>
          <p:cNvSpPr txBox="1"/>
          <p:nvPr/>
        </p:nvSpPr>
        <p:spPr>
          <a:xfrm>
            <a:off x="8245929" y="1382486"/>
            <a:ext cx="37936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Sections :  de 4x4 à 15 x 15 </a:t>
            </a:r>
          </a:p>
          <a:p>
            <a:endParaRPr lang="fr-FR" dirty="0"/>
          </a:p>
          <a:p>
            <a:r>
              <a:rPr lang="fr-FR" dirty="0"/>
              <a:t>Longueurs courantes  jusqu’à 3,0 m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Prix de 1500 à 2500 euro /m3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39D81F2-6534-37B6-E7AA-1AC471800391}"/>
              </a:ext>
            </a:extLst>
          </p:cNvPr>
          <p:cNvSpPr txBox="1"/>
          <p:nvPr/>
        </p:nvSpPr>
        <p:spPr>
          <a:xfrm>
            <a:off x="2359378" y="5521241"/>
            <a:ext cx="4301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+/- 10  </a:t>
            </a:r>
            <a:br>
              <a:rPr lang="fr-FR" dirty="0"/>
            </a:br>
            <a:r>
              <a:rPr lang="fr-FR" dirty="0"/>
              <a:t>Possibilité FSC </a:t>
            </a:r>
            <a:r>
              <a:rPr lang="fr-FR" dirty="0" err="1"/>
              <a:t>PeFC</a:t>
            </a:r>
            <a:endParaRPr lang="fr-FR" dirty="0"/>
          </a:p>
          <a:p>
            <a:r>
              <a:rPr lang="fr-FR" dirty="0"/>
              <a:t>Origine : Hongrie; Italie ; </a:t>
            </a:r>
            <a:r>
              <a:rPr lang="fr-FR" b="1" dirty="0">
                <a:solidFill>
                  <a:srgbClr val="00B0F0"/>
                </a:solidFill>
                <a:highlight>
                  <a:srgbClr val="000000"/>
                </a:highlight>
              </a:rPr>
              <a:t>Fr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</a:rPr>
              <a:t>an</a:t>
            </a:r>
            <a:r>
              <a:rPr lang="fr-FR" b="1" dirty="0">
                <a:solidFill>
                  <a:srgbClr val="FF0000"/>
                </a:solidFill>
                <a:highlight>
                  <a:srgbClr val="000000"/>
                </a:highlight>
              </a:rPr>
              <a:t>ce</a:t>
            </a:r>
            <a:r>
              <a:rPr lang="fr-FR" dirty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1377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06AC0-4725-4190-8400-7E601044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3B8C8-4A61-4466-8213-489284F1C811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B1FAE9-EBBB-426C-B8DB-BAAC0000EBA7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B1F28-4323-4AB2-BB2E-A4616572AEB8}"/>
              </a:ext>
            </a:extLst>
          </p:cNvPr>
          <p:cNvSpPr/>
          <p:nvPr/>
        </p:nvSpPr>
        <p:spPr>
          <a:xfrm>
            <a:off x="8245929" y="253999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Tavaillons en acacia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3D423-6061-4E09-B331-946143BE247E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3F5E6B-09CB-463F-B127-2A35C0650F9C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732450-381E-15AD-BE32-47BE5AC89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3076" y="879475"/>
            <a:ext cx="5003800" cy="37528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BD8DB3A-2F5F-8F92-F63D-153F03452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778" y="633803"/>
            <a:ext cx="3439821" cy="342910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CEA4A74-3FA5-3B8E-F38B-513F300BEA1D}"/>
              </a:ext>
            </a:extLst>
          </p:cNvPr>
          <p:cNvSpPr txBox="1"/>
          <p:nvPr/>
        </p:nvSpPr>
        <p:spPr>
          <a:xfrm>
            <a:off x="8245929" y="1409252"/>
            <a:ext cx="37936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Largeurs et longueurs usuelles </a:t>
            </a:r>
          </a:p>
          <a:p>
            <a:endParaRPr lang="fr-FR" dirty="0"/>
          </a:p>
          <a:p>
            <a:r>
              <a:rPr lang="fr-FR" dirty="0"/>
              <a:t>Largeur 7,5 cm,  10 cm,  12,5 cm </a:t>
            </a:r>
          </a:p>
          <a:p>
            <a:r>
              <a:rPr lang="fr-FR" dirty="0"/>
              <a:t>Longueur : 50 cm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102A405-FB3A-71B8-A3AF-4CBC18E9E8A5}"/>
              </a:ext>
            </a:extLst>
          </p:cNvPr>
          <p:cNvSpPr txBox="1"/>
          <p:nvPr/>
        </p:nvSpPr>
        <p:spPr>
          <a:xfrm>
            <a:off x="2359378" y="5521241"/>
            <a:ext cx="4301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 1  </a:t>
            </a:r>
            <a:br>
              <a:rPr lang="fr-FR" dirty="0"/>
            </a:br>
            <a:r>
              <a:rPr lang="fr-FR" dirty="0"/>
              <a:t>Origine : Hongrie</a:t>
            </a:r>
          </a:p>
        </p:txBody>
      </p:sp>
    </p:spTree>
    <p:extLst>
      <p:ext uri="{BB962C8B-B14F-4D97-AF65-F5344CB8AC3E}">
        <p14:creationId xmlns:p14="http://schemas.microsoft.com/office/powerpoint/2010/main" val="661171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2D764A-F72D-CAD3-15C8-99EA11261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104CCA0-47BD-C968-D6D9-5CF98F54D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03BE5D-E2C4-B754-C729-8FBFCE958649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9E8061-D2A3-F664-B54B-2A7C1C25635E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33CCAC-82DF-ADE7-48EC-1644277903CD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3D593E-9567-E7CB-7672-9617609378F4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C7FF5-F5C0-A71D-0636-410BFA23A901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FB8F7D-6D95-761B-D401-82B51C870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t="3876" r="22608" b="4005"/>
          <a:stretch/>
        </p:blipFill>
        <p:spPr>
          <a:xfrm>
            <a:off x="90345" y="254000"/>
            <a:ext cx="6103033" cy="50038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38E749C-A51B-054A-0434-08FA954D4506}"/>
              </a:ext>
            </a:extLst>
          </p:cNvPr>
          <p:cNvSpPr txBox="1"/>
          <p:nvPr/>
        </p:nvSpPr>
        <p:spPr>
          <a:xfrm>
            <a:off x="8245929" y="254000"/>
            <a:ext cx="3793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b="1" dirty="0"/>
              <a:t>Chevilles en acacia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ED4C088-0691-F927-8534-6AF920AC3F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05158"/>
              </p:ext>
            </p:extLst>
          </p:nvPr>
        </p:nvGraphicFramePr>
        <p:xfrm>
          <a:off x="6233507" y="549496"/>
          <a:ext cx="1744345" cy="3238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2045">
                  <a:extLst>
                    <a:ext uri="{9D8B030D-6E8A-4147-A177-3AD203B41FA5}">
                      <a16:colId xmlns:a16="http://schemas.microsoft.com/office/drawing/2014/main" val="1970071075"/>
                    </a:ext>
                  </a:extLst>
                </a:gridCol>
                <a:gridCol w="892300">
                  <a:extLst>
                    <a:ext uri="{9D8B030D-6E8A-4147-A177-3AD203B41FA5}">
                      <a16:colId xmlns:a16="http://schemas.microsoft.com/office/drawing/2014/main" val="2952531146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ctr" fontAlgn="auto" hangingPunct="1"/>
                      <a:r>
                        <a:rPr lang="it-IT" sz="1100" dirty="0">
                          <a:effectLst/>
                        </a:rPr>
                        <a:t>Dimension en mm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611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16x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 hangingPunct="1"/>
                      <a:r>
                        <a:rPr lang="it-IT" sz="1100">
                          <a:effectLst/>
                        </a:rPr>
                        <a:t>180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912819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16x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 hangingPunct="1"/>
                      <a:r>
                        <a:rPr lang="it-IT" sz="1100">
                          <a:effectLst/>
                        </a:rPr>
                        <a:t>200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068215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16x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 hangingPunct="1"/>
                      <a:r>
                        <a:rPr lang="it-IT" sz="1100">
                          <a:effectLst/>
                        </a:rPr>
                        <a:t>220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316808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16x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 hangingPunct="1"/>
                      <a:r>
                        <a:rPr lang="it-IT" sz="1100">
                          <a:effectLst/>
                        </a:rPr>
                        <a:t>250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7786001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765813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18x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 hangingPunct="1"/>
                      <a:r>
                        <a:rPr lang="it-IT" sz="1100">
                          <a:effectLst/>
                        </a:rPr>
                        <a:t>180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013441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18x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 hangingPunct="1"/>
                      <a:r>
                        <a:rPr lang="it-IT" sz="1100">
                          <a:effectLst/>
                        </a:rPr>
                        <a:t>200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6305458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18x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 hangingPunct="1"/>
                      <a:r>
                        <a:rPr lang="it-IT" sz="1100">
                          <a:effectLst/>
                        </a:rPr>
                        <a:t>220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7379057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18x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 hangingPunct="1"/>
                      <a:r>
                        <a:rPr lang="it-IT" sz="1100">
                          <a:effectLst/>
                        </a:rPr>
                        <a:t>250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6852104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18x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 hangingPunct="1"/>
                      <a:r>
                        <a:rPr lang="it-IT" sz="1100">
                          <a:effectLst/>
                        </a:rPr>
                        <a:t>300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191353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536818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20x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 hangingPunct="1"/>
                      <a:r>
                        <a:rPr lang="it-IT" sz="1100">
                          <a:effectLst/>
                        </a:rPr>
                        <a:t>180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8210739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20x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 hangingPunct="1"/>
                      <a:r>
                        <a:rPr lang="it-IT" sz="1100">
                          <a:effectLst/>
                        </a:rPr>
                        <a:t>200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73999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20x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 hangingPunct="1"/>
                      <a:r>
                        <a:rPr lang="it-IT" sz="1100">
                          <a:effectLst/>
                        </a:rPr>
                        <a:t>220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3688669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20x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 hangingPunct="1"/>
                      <a:r>
                        <a:rPr lang="it-IT" sz="1100">
                          <a:effectLst/>
                        </a:rPr>
                        <a:t>250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385195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auto" hangingPunct="1"/>
                      <a:r>
                        <a:rPr lang="it-IT" sz="1100">
                          <a:effectLst/>
                        </a:rPr>
                        <a:t>20x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 fontAlgn="auto" hangingPunct="1"/>
                      <a:r>
                        <a:rPr lang="it-IT" sz="1100" dirty="0">
                          <a:effectLst/>
                        </a:rPr>
                        <a:t>300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59483882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9E4E2FC1-75BD-6CF5-3F25-33B72D5B5B2A}"/>
              </a:ext>
            </a:extLst>
          </p:cNvPr>
          <p:cNvSpPr txBox="1"/>
          <p:nvPr/>
        </p:nvSpPr>
        <p:spPr>
          <a:xfrm>
            <a:off x="8245929" y="1404257"/>
            <a:ext cx="379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Possibilité 100%  Français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633186D-CBF5-5443-EB00-16B3D88E325D}"/>
              </a:ext>
            </a:extLst>
          </p:cNvPr>
          <p:cNvSpPr txBox="1"/>
          <p:nvPr/>
        </p:nvSpPr>
        <p:spPr>
          <a:xfrm>
            <a:off x="2359378" y="5521241"/>
            <a:ext cx="4301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1   </a:t>
            </a:r>
            <a:br>
              <a:rPr lang="fr-FR" dirty="0"/>
            </a:br>
            <a:r>
              <a:rPr lang="fr-FR" dirty="0"/>
              <a:t>Origine : Slovénie , </a:t>
            </a:r>
            <a:r>
              <a:rPr lang="fr-FR" b="1" dirty="0">
                <a:solidFill>
                  <a:srgbClr val="00B0F0"/>
                </a:solidFill>
                <a:highlight>
                  <a:srgbClr val="000000"/>
                </a:highlight>
              </a:rPr>
              <a:t>Fr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</a:rPr>
              <a:t>an</a:t>
            </a:r>
            <a:r>
              <a:rPr lang="fr-FR" b="1" dirty="0">
                <a:solidFill>
                  <a:srgbClr val="FF0000"/>
                </a:solidFill>
                <a:highlight>
                  <a:srgbClr val="000000"/>
                </a:highlight>
              </a:rPr>
              <a:t>ce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4530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3ECF48-C91A-7DD5-29FE-E8B42EC30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127C850-87B9-2B3A-7778-D31676147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834FD4-0637-DDA3-C6B2-35809879CBE6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FE66ADD-F65F-9FFD-46AF-0F638F105BA0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6A7C34-21CE-2459-4EA1-8276DB28A2BB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Tours de parterre</a:t>
            </a:r>
          </a:p>
          <a:p>
            <a:pPr algn="ctr"/>
            <a:r>
              <a:rPr lang="fr-FR" b="1" dirty="0"/>
              <a:t>En acacia</a:t>
            </a:r>
            <a:endParaRPr lang="it-IT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15C76B-D5D9-88DB-2631-DC7DE67F1A04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3746F8-5FD3-265F-09DD-2068187BAC74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Origine :  Hongrie</a:t>
            </a:r>
            <a:endParaRPr lang="it-IT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F81BEF-14BE-9464-E58F-D7CEDED22D95}"/>
              </a:ext>
            </a:extLst>
          </p:cNvPr>
          <p:cNvSpPr txBox="1"/>
          <p:nvPr/>
        </p:nvSpPr>
        <p:spPr>
          <a:xfrm>
            <a:off x="8300903" y="1404257"/>
            <a:ext cx="379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Dimensions </a:t>
            </a:r>
            <a:endParaRPr lang="it-IT"/>
          </a:p>
          <a:p>
            <a:r>
              <a:rPr lang="fr-FR"/>
              <a:t>H 20 cm x L 200 cm </a:t>
            </a:r>
            <a:endParaRPr lang="it-IT"/>
          </a:p>
          <a:p>
            <a:r>
              <a:rPr lang="de-DE"/>
              <a:t>H 30 cm x L 200 cm </a:t>
            </a:r>
            <a:endParaRPr lang="it-IT"/>
          </a:p>
          <a:p>
            <a:r>
              <a:rPr lang="de-DE"/>
              <a:t>H 40 cm x L 200 cm </a:t>
            </a:r>
            <a:endParaRPr lang="it-IT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AA9A69-0C66-4DCC-B17C-4E92B240CA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99341" y="1185230"/>
            <a:ext cx="4044109" cy="277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E8D2FBF-64C1-41F6-BB7C-DF5A950DB99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8659" y="1185230"/>
            <a:ext cx="4044109" cy="2773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741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2C326B-E9AE-5A64-D6E4-2ADC16C8E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3BC6B5F-285A-5BAB-A66A-B9BE4F970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AFC26C-CF1A-2175-C0AF-8ACE311AF03C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3AF4229-6B1D-C960-C64B-8596B92459C5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309F11-FEA7-ADDE-1EA6-DD95C899B012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EE0817-B2A8-8988-CE78-02D919826064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B0D351-2C4E-DBC3-786F-9B2F8980404E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8F53876-0843-CADA-C6F6-BEB75C35B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70" y="254000"/>
            <a:ext cx="2812622" cy="501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BEAED89-6A78-A39D-299D-3489F86CA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4000"/>
            <a:ext cx="3752851" cy="50038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54DF773-41DA-8A43-9D4D-95C6CEA43237}"/>
              </a:ext>
            </a:extLst>
          </p:cNvPr>
          <p:cNvSpPr txBox="1"/>
          <p:nvPr/>
        </p:nvSpPr>
        <p:spPr>
          <a:xfrm>
            <a:off x="8286751" y="254000"/>
            <a:ext cx="3752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Frises et sciage sur liste d’acacia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34A9365-B914-34DE-B89A-E1D0FBB661A8}"/>
              </a:ext>
            </a:extLst>
          </p:cNvPr>
          <p:cNvSpPr txBox="1"/>
          <p:nvPr/>
        </p:nvSpPr>
        <p:spPr>
          <a:xfrm>
            <a:off x="8286751" y="1404257"/>
            <a:ext cx="37528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Dimensions habituelles : </a:t>
            </a:r>
          </a:p>
          <a:p>
            <a:endParaRPr lang="fr-FR" dirty="0"/>
          </a:p>
          <a:p>
            <a:r>
              <a:rPr lang="fr-FR" dirty="0"/>
              <a:t>Largueurs jusqu’à 12 /13 cm  </a:t>
            </a:r>
          </a:p>
          <a:p>
            <a:r>
              <a:rPr lang="fr-FR" dirty="0"/>
              <a:t>Longueur jusqu’à 250 cm</a:t>
            </a:r>
          </a:p>
          <a:p>
            <a:endParaRPr lang="fr-FR" dirty="0"/>
          </a:p>
          <a:p>
            <a:r>
              <a:rPr lang="fr-FR" dirty="0"/>
              <a:t>Possibilité de sec échoir.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B047BA5-21C5-7CF8-5FEA-FD8AC61C5271}"/>
              </a:ext>
            </a:extLst>
          </p:cNvPr>
          <p:cNvSpPr txBox="1"/>
          <p:nvPr/>
        </p:nvSpPr>
        <p:spPr>
          <a:xfrm>
            <a:off x="2359378" y="5521241"/>
            <a:ext cx="4301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8  </a:t>
            </a:r>
            <a:br>
              <a:rPr lang="fr-FR" dirty="0"/>
            </a:br>
            <a:r>
              <a:rPr lang="fr-FR" dirty="0"/>
              <a:t>Possibilités : FSC , </a:t>
            </a:r>
            <a:r>
              <a:rPr lang="fr-FR" dirty="0" err="1"/>
              <a:t>PeFC</a:t>
            </a:r>
            <a:endParaRPr lang="fr-FR" dirty="0"/>
          </a:p>
          <a:p>
            <a:r>
              <a:rPr lang="fr-FR" dirty="0"/>
              <a:t>Origine :  Hongrie, Italie, Croatie,</a:t>
            </a:r>
            <a:r>
              <a:rPr lang="fr-FR" b="1" dirty="0">
                <a:solidFill>
                  <a:srgbClr val="00B0F0"/>
                </a:solidFill>
                <a:highlight>
                  <a:srgbClr val="000000"/>
                </a:highlight>
              </a:rPr>
              <a:t> Fr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</a:rPr>
              <a:t>an</a:t>
            </a:r>
            <a:r>
              <a:rPr lang="fr-FR" b="1" dirty="0">
                <a:solidFill>
                  <a:srgbClr val="FF0000"/>
                </a:solidFill>
                <a:highlight>
                  <a:srgbClr val="000000"/>
                </a:highlight>
              </a:rPr>
              <a:t>ce</a:t>
            </a:r>
            <a:r>
              <a:rPr lang="fr-FR" dirty="0"/>
              <a:t> </a:t>
            </a:r>
            <a:endParaRPr lang="it-IT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8775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72AE3D-1331-E676-393D-16DB2DAE5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5E3CEF6-FE77-ABA5-58CC-C28D27B92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72149B-60FF-55C1-EEC3-E8AB29B39FD3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14BDCD2-A94B-88CD-DF5E-013FFE9321A3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7EAA9-BB80-F271-6948-358AFEF2F8B7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56DA3F-E027-5510-CE40-E89C81ED64C5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D9DE7B-4CC7-BD90-9431-9E55B5D6A31B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4C948B2-9F63-59A1-CD32-C1F7824F2C99}"/>
              </a:ext>
            </a:extLst>
          </p:cNvPr>
          <p:cNvSpPr txBox="1"/>
          <p:nvPr/>
        </p:nvSpPr>
        <p:spPr>
          <a:xfrm>
            <a:off x="8245929" y="254000"/>
            <a:ext cx="379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Acacia étuvé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D7C0FC-254C-D2D5-B49C-7E8788055E56}"/>
              </a:ext>
            </a:extLst>
          </p:cNvPr>
          <p:cNvSpPr txBox="1"/>
          <p:nvPr/>
        </p:nvSpPr>
        <p:spPr>
          <a:xfrm>
            <a:off x="8245929" y="1404257"/>
            <a:ext cx="37936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Formes : </a:t>
            </a:r>
          </a:p>
          <a:p>
            <a:r>
              <a:rPr lang="fr-FR" dirty="0"/>
              <a:t>Parquet massif </a:t>
            </a:r>
          </a:p>
          <a:p>
            <a:endParaRPr lang="fr-FR" dirty="0"/>
          </a:p>
          <a:p>
            <a:r>
              <a:rPr lang="fr-FR" dirty="0"/>
              <a:t>Lames de 4 mm pour parquet collé </a:t>
            </a:r>
          </a:p>
          <a:p>
            <a:endParaRPr lang="fr-FR" dirty="0"/>
          </a:p>
          <a:p>
            <a:r>
              <a:rPr lang="fr-FR" dirty="0"/>
              <a:t>Divers degrés d’étuvage ( couleur ) possibles.</a:t>
            </a:r>
          </a:p>
          <a:p>
            <a:endParaRPr lang="fr-FR" dirty="0"/>
          </a:p>
          <a:p>
            <a:r>
              <a:rPr lang="fr-FR" dirty="0"/>
              <a:t>Produit pour l’intérieur parquet , lambris. 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25743FA-FA92-76C5-FF20-79F06E8ED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3180" y="679579"/>
            <a:ext cx="3404637" cy="25534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49E1C8E-241C-4DA9-33B7-1EA84DC38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1784" y="760444"/>
            <a:ext cx="4051559" cy="303866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A942FFA-2D4E-09F4-D296-889A31196826}"/>
              </a:ext>
            </a:extLst>
          </p:cNvPr>
          <p:cNvSpPr txBox="1"/>
          <p:nvPr/>
        </p:nvSpPr>
        <p:spPr>
          <a:xfrm>
            <a:off x="2359378" y="5521241"/>
            <a:ext cx="4301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2</a:t>
            </a:r>
            <a:br>
              <a:rPr lang="fr-FR" dirty="0"/>
            </a:br>
            <a:endParaRPr lang="fr-FR" dirty="0"/>
          </a:p>
          <a:p>
            <a:r>
              <a:rPr lang="fr-FR" dirty="0"/>
              <a:t>Origine : Hongrie, Autriche</a:t>
            </a:r>
          </a:p>
        </p:txBody>
      </p:sp>
    </p:spTree>
    <p:extLst>
      <p:ext uri="{BB962C8B-B14F-4D97-AF65-F5344CB8AC3E}">
        <p14:creationId xmlns:p14="http://schemas.microsoft.com/office/powerpoint/2010/main" val="948046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2C1F2B-6DFB-D9FB-AF1D-6AC54B69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Filière de l’acacia Français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D6428F4-C23B-39AE-EA74-9D0FF2F11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708647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3ECF48-C91A-7DD5-29FE-E8B42EC30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127C850-87B9-2B3A-7778-D31676147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834FD4-0637-DDA3-C6B2-35809879CBE6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FE66ADD-F65F-9FFD-46AF-0F638F105BA0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6A7C34-21CE-2459-4EA1-8276DB28A2BB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Bacs à fleurs en acacia </a:t>
            </a:r>
            <a:endParaRPr lang="it-IT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15C76B-D5D9-88DB-2631-DC7DE67F1A04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3746F8-5FD3-265F-09DD-2068187BAC74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Origine :  Hongrie</a:t>
            </a:r>
            <a:endParaRPr lang="it-IT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F81BEF-14BE-9464-E58F-D7CEDED22D95}"/>
              </a:ext>
            </a:extLst>
          </p:cNvPr>
          <p:cNvSpPr txBox="1"/>
          <p:nvPr/>
        </p:nvSpPr>
        <p:spPr>
          <a:xfrm>
            <a:off x="8245929" y="1404257"/>
            <a:ext cx="3793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0" name="Image 9" descr="Bac à fleurs ronds (9)">
            <a:extLst>
              <a:ext uri="{FF2B5EF4-FFF2-40B4-BE49-F238E27FC236}">
                <a16:creationId xmlns:a16="http://schemas.microsoft.com/office/drawing/2014/main" id="{6224E96D-5835-4EE3-B59F-206CF1F5B5C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7" y="476250"/>
            <a:ext cx="3000375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Bacs%20à%20fleurs%20carrés">
            <a:extLst>
              <a:ext uri="{FF2B5EF4-FFF2-40B4-BE49-F238E27FC236}">
                <a16:creationId xmlns:a16="http://schemas.microsoft.com/office/drawing/2014/main" id="{6D5B1643-7602-49AE-A8F0-9E7ED2C143C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42" y="2790825"/>
            <a:ext cx="3048000" cy="22669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87BCD406-60C0-48C7-8943-202B0AA32B30}"/>
              </a:ext>
            </a:extLst>
          </p:cNvPr>
          <p:cNvGraphicFramePr>
            <a:graphicFrameLocks noGrp="1"/>
          </p:cNvGraphicFramePr>
          <p:nvPr/>
        </p:nvGraphicFramePr>
        <p:xfrm>
          <a:off x="8885464" y="2193677"/>
          <a:ext cx="1257300" cy="2330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38705430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Dimensions </a:t>
                      </a:r>
                      <a:endParaRPr lang="it-IT" sz="1000" i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8198128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Bac à fleurs ronds </a:t>
                      </a:r>
                      <a:endParaRPr lang="it-IT" sz="1000" i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57872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30 x 30 cm</a:t>
                      </a:r>
                      <a:endParaRPr lang="it-IT" sz="1000" i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630909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35 x 35 cm</a:t>
                      </a:r>
                      <a:endParaRPr lang="it-IT" sz="1000" i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530430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40 x 40 cm</a:t>
                      </a:r>
                      <a:endParaRPr lang="it-IT" sz="1000" i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078073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45 x 45 cm</a:t>
                      </a:r>
                      <a:endParaRPr lang="it-IT" sz="1000" i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043715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50 x 50 cm</a:t>
                      </a:r>
                      <a:endParaRPr lang="it-IT" sz="1000" i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0390432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50 x 60 cm</a:t>
                      </a:r>
                      <a:endParaRPr lang="it-IT" sz="1000" i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9197638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Bacs à fleurs carrés </a:t>
                      </a:r>
                      <a:endParaRPr lang="it-IT" sz="1000" i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442524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30 x 60 x h30 cm</a:t>
                      </a:r>
                      <a:endParaRPr lang="it-IT" sz="1000" i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650718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30 x 80 x h30 cm</a:t>
                      </a:r>
                      <a:endParaRPr lang="it-IT" sz="1000" i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711666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30 x 100 x h30 cm</a:t>
                      </a:r>
                      <a:endParaRPr lang="it-IT" sz="10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82541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052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3ECF48-C91A-7DD5-29FE-E8B42EC30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127C850-87B9-2B3A-7778-D31676147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834FD4-0637-DDA3-C6B2-35809879CBE6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FE66ADD-F65F-9FFD-46AF-0F638F105BA0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6A7C34-21CE-2459-4EA1-8276DB28A2BB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15C76B-D5D9-88DB-2631-DC7DE67F1A04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3746F8-5FD3-265F-09DD-2068187BAC74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Possibilités : FSC , </a:t>
            </a:r>
            <a:r>
              <a:rPr lang="fr-FR" dirty="0" err="1">
                <a:solidFill>
                  <a:schemeClr val="tx1"/>
                </a:solidFill>
              </a:rPr>
              <a:t>PeFC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Origine :  Hongrie, Italie, Espagne Croatie,</a:t>
            </a:r>
            <a:r>
              <a:rPr lang="fr-FR" b="1" dirty="0">
                <a:solidFill>
                  <a:srgbClr val="00B0F0"/>
                </a:solidFill>
                <a:highlight>
                  <a:srgbClr val="000000"/>
                </a:highlight>
              </a:rPr>
              <a:t> Fr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</a:rPr>
              <a:t>an</a:t>
            </a:r>
            <a:r>
              <a:rPr lang="fr-FR" b="1" dirty="0">
                <a:solidFill>
                  <a:srgbClr val="FF0000"/>
                </a:solidFill>
                <a:highlight>
                  <a:srgbClr val="000000"/>
                </a:highlight>
              </a:rPr>
              <a:t>ce</a:t>
            </a:r>
            <a:r>
              <a:rPr lang="fr-FR" dirty="0">
                <a:solidFill>
                  <a:schemeClr val="tx1"/>
                </a:solidFill>
              </a:rPr>
              <a:t> </a:t>
            </a:r>
            <a:endParaRPr lang="it-IT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1235C6-40D1-175C-2A70-40CA4BF76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2708"/>
            <a:ext cx="4906384" cy="49063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8B56C4-C11A-6385-3554-128F1071C0FA}"/>
              </a:ext>
            </a:extLst>
          </p:cNvPr>
          <p:cNvSpPr txBox="1"/>
          <p:nvPr/>
        </p:nvSpPr>
        <p:spPr>
          <a:xfrm>
            <a:off x="8245929" y="254000"/>
            <a:ext cx="379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Plots d’acacia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F81BEF-14BE-9464-E58F-D7CEDED22D95}"/>
              </a:ext>
            </a:extLst>
          </p:cNvPr>
          <p:cNvSpPr txBox="1"/>
          <p:nvPr/>
        </p:nvSpPr>
        <p:spPr>
          <a:xfrm>
            <a:off x="8245929" y="1404257"/>
            <a:ext cx="37936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Dimensions habituelles : </a:t>
            </a:r>
          </a:p>
          <a:p>
            <a:r>
              <a:rPr lang="fr-FR" dirty="0"/>
              <a:t>Diamètre mini : 28 cm </a:t>
            </a:r>
          </a:p>
          <a:p>
            <a:r>
              <a:rPr lang="fr-FR" dirty="0"/>
              <a:t>Longueur mini : 2,0 m 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3879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D386E-8045-10BA-BD8A-31301C034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FADE4F7-BD02-9D07-8D88-9DC356EAD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07ABBE-CFEF-4E6F-5AAA-38D603AD44DD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F54CB82-20F1-DBE1-FEE3-B2362BE45BB6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16047D-4949-99A1-68A1-EA0A09E0CFDF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941643-4DEE-EECE-6234-86001B807AE3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0B83B6-63F3-6BA2-77FC-4E978F7A02AF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FBD00A3-31B2-4760-A4D9-C8484B80F823}"/>
              </a:ext>
            </a:extLst>
          </p:cNvPr>
          <p:cNvSpPr txBox="1"/>
          <p:nvPr/>
        </p:nvSpPr>
        <p:spPr>
          <a:xfrm>
            <a:off x="8245929" y="254000"/>
            <a:ext cx="379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Planches écorcés poncées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B4E9CC3-17E0-D792-2E83-56550ED24FFC}"/>
              </a:ext>
            </a:extLst>
          </p:cNvPr>
          <p:cNvSpPr txBox="1"/>
          <p:nvPr/>
        </p:nvSpPr>
        <p:spPr>
          <a:xfrm>
            <a:off x="8245929" y="1404257"/>
            <a:ext cx="37936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Pour </a:t>
            </a:r>
            <a:r>
              <a:rPr lang="fr-FR"/>
              <a:t>des constructions </a:t>
            </a:r>
            <a:r>
              <a:rPr lang="fr-FR" dirty="0"/>
              <a:t>à aspect rustique. </a:t>
            </a:r>
          </a:p>
          <a:p>
            <a:endParaRPr lang="fr-FR" dirty="0"/>
          </a:p>
          <a:p>
            <a:r>
              <a:rPr lang="fr-FR" dirty="0"/>
              <a:t>Le plus souvent en combinaison avec des poteaux écorcé poncés.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CB785BB-2585-0FE6-6FA2-4BCE7DF380E4}"/>
              </a:ext>
            </a:extLst>
          </p:cNvPr>
          <p:cNvSpPr txBox="1"/>
          <p:nvPr/>
        </p:nvSpPr>
        <p:spPr>
          <a:xfrm>
            <a:off x="2359378" y="5521241"/>
            <a:ext cx="4301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2  </a:t>
            </a:r>
            <a:br>
              <a:rPr lang="fr-FR" dirty="0"/>
            </a:br>
            <a:r>
              <a:rPr lang="fr-FR" dirty="0"/>
              <a:t>Origine : Hongrie.</a:t>
            </a:r>
          </a:p>
        </p:txBody>
      </p:sp>
      <p:pic>
        <p:nvPicPr>
          <p:cNvPr id="6" name="Image 5" descr="Une image contenant bâtiment, plein air, herbe, barrière&#10;&#10;Le contenu généré par l’IA peut être incorrect.">
            <a:extLst>
              <a:ext uri="{FF2B5EF4-FFF2-40B4-BE49-F238E27FC236}">
                <a16:creationId xmlns:a16="http://schemas.microsoft.com/office/drawing/2014/main" id="{5D3FD49E-17DA-D28D-5A0E-38EA5DAD5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8853" r="13272"/>
          <a:stretch>
            <a:fillRect/>
          </a:stretch>
        </p:blipFill>
        <p:spPr bwMode="auto">
          <a:xfrm>
            <a:off x="205889" y="290792"/>
            <a:ext cx="3883511" cy="4930216"/>
          </a:xfrm>
          <a:prstGeom prst="rect">
            <a:avLst/>
          </a:prstGeom>
          <a:noFill/>
        </p:spPr>
      </p:pic>
      <p:pic>
        <p:nvPicPr>
          <p:cNvPr id="10" name="Image 9" descr="Une image contenant barrière, plein air, hiver, bâtiment&#10;&#10;Le contenu généré par l’IA peut être incorrect.">
            <a:extLst>
              <a:ext uri="{FF2B5EF4-FFF2-40B4-BE49-F238E27FC236}">
                <a16:creationId xmlns:a16="http://schemas.microsoft.com/office/drawing/2014/main" id="{A8FDC168-8748-98AD-A912-13D8EC9B1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911" y="243555"/>
            <a:ext cx="3473444" cy="4977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3427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C14041-68CC-4BE6-C56F-4687A7877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681DDB-9C69-9D1E-19BC-2D1EFD71B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D52DA5-EA93-16C3-0121-667F1D5AA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07" y="464563"/>
            <a:ext cx="10912786" cy="59288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341390-F3CE-7700-1A71-FAE2D846E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596"/>
            <a:ext cx="12192000" cy="66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93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06AC0-4725-4190-8400-7E601044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3B8C8-4A61-4466-8213-489284F1C811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B1FAE9-EBBB-426C-B8DB-BAAC0000EBA7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B1F28-4323-4AB2-BB2E-A4616572AEB8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3D423-6061-4E09-B331-946143BE247E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3F5E6B-09CB-463F-B127-2A35C0650F9C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338D091-4B84-9DDC-5A76-0F2B24799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2" y="256591"/>
            <a:ext cx="6643396" cy="49825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F12055B-588E-3204-0FE3-C62EAA83A53E}"/>
              </a:ext>
            </a:extLst>
          </p:cNvPr>
          <p:cNvSpPr txBox="1"/>
          <p:nvPr/>
        </p:nvSpPr>
        <p:spPr>
          <a:xfrm>
            <a:off x="8414917" y="282360"/>
            <a:ext cx="377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Poteaux écorcés </a:t>
            </a:r>
          </a:p>
          <a:p>
            <a:r>
              <a:rPr lang="fr-FR" dirty="0"/>
              <a:t>Acacia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773025-AF72-151D-3A01-50BBE6ECDD5E}"/>
              </a:ext>
            </a:extLst>
          </p:cNvPr>
          <p:cNvSpPr txBox="1"/>
          <p:nvPr/>
        </p:nvSpPr>
        <p:spPr>
          <a:xfrm>
            <a:off x="8262517" y="1404257"/>
            <a:ext cx="37770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Dimensions courantes :</a:t>
            </a:r>
          </a:p>
          <a:p>
            <a:r>
              <a:rPr lang="fr-FR" dirty="0"/>
              <a:t>Diam : 6/8 à 20/24 cm </a:t>
            </a:r>
          </a:p>
          <a:p>
            <a:r>
              <a:rPr lang="fr-FR" dirty="0"/>
              <a:t>Diam. À mi longueur . </a:t>
            </a:r>
          </a:p>
          <a:p>
            <a:endParaRPr lang="fr-FR" dirty="0"/>
          </a:p>
          <a:p>
            <a:r>
              <a:rPr lang="fr-FR" dirty="0"/>
              <a:t>Longueur : 1 à 6 m .</a:t>
            </a:r>
          </a:p>
          <a:p>
            <a:r>
              <a:rPr lang="fr-FR" dirty="0"/>
              <a:t>Exceptionnellement jusqu’à 12 m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10F9933-3EF5-410C-0645-6774362FF184}"/>
              </a:ext>
            </a:extLst>
          </p:cNvPr>
          <p:cNvSpPr txBox="1"/>
          <p:nvPr/>
        </p:nvSpPr>
        <p:spPr>
          <a:xfrm>
            <a:off x="2359378" y="5521241"/>
            <a:ext cx="43010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+/- 12 </a:t>
            </a:r>
          </a:p>
          <a:p>
            <a:r>
              <a:rPr lang="fr-FR" dirty="0"/>
              <a:t>Possibilité en FSC et en </a:t>
            </a:r>
            <a:r>
              <a:rPr lang="fr-FR" dirty="0" err="1"/>
              <a:t>PefC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Origine : Hongrie Slovaquie </a:t>
            </a:r>
            <a:r>
              <a:rPr lang="fr-FR" b="1" dirty="0">
                <a:solidFill>
                  <a:srgbClr val="00B0F0"/>
                </a:solidFill>
                <a:highlight>
                  <a:srgbClr val="000000"/>
                </a:highlight>
              </a:rPr>
              <a:t>Fr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</a:rPr>
              <a:t>an</a:t>
            </a:r>
            <a:r>
              <a:rPr lang="fr-FR" b="1" dirty="0">
                <a:solidFill>
                  <a:srgbClr val="FF0000"/>
                </a:solidFill>
                <a:highlight>
                  <a:srgbClr val="000000"/>
                </a:highlight>
              </a:rPr>
              <a:t>ce</a:t>
            </a:r>
            <a:endParaRPr lang="fr-FR" dirty="0"/>
          </a:p>
          <a:p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2986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06AC0-4725-4190-8400-7E601044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3B8C8-4A61-4466-8213-489284F1C811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B1FAE9-EBBB-426C-B8DB-BAAC0000EBA7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B1F28-4323-4AB2-BB2E-A4616572AEB8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3D423-6061-4E09-B331-946143BE247E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3F5E6B-09CB-463F-B127-2A35C0650F9C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12055B-588E-3204-0FE3-C62EAA83A53E}"/>
              </a:ext>
            </a:extLst>
          </p:cNvPr>
          <p:cNvSpPr txBox="1"/>
          <p:nvPr/>
        </p:nvSpPr>
        <p:spPr>
          <a:xfrm>
            <a:off x="8414917" y="282360"/>
            <a:ext cx="377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Poteaux écorcés poncés </a:t>
            </a:r>
          </a:p>
          <a:p>
            <a:r>
              <a:rPr lang="fr-FR" dirty="0"/>
              <a:t>Acacia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773025-AF72-151D-3A01-50BBE6ECDD5E}"/>
              </a:ext>
            </a:extLst>
          </p:cNvPr>
          <p:cNvSpPr txBox="1"/>
          <p:nvPr/>
        </p:nvSpPr>
        <p:spPr>
          <a:xfrm>
            <a:off x="8262517" y="1404257"/>
            <a:ext cx="37770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Dimensions courantes :</a:t>
            </a:r>
          </a:p>
          <a:p>
            <a:r>
              <a:rPr lang="fr-FR" dirty="0"/>
              <a:t>Diam : 6/8 à 20/24 cm </a:t>
            </a:r>
          </a:p>
          <a:p>
            <a:r>
              <a:rPr lang="fr-FR" dirty="0"/>
              <a:t>Diam. À mi longueur . </a:t>
            </a:r>
          </a:p>
          <a:p>
            <a:endParaRPr lang="fr-FR" dirty="0"/>
          </a:p>
          <a:p>
            <a:r>
              <a:rPr lang="fr-FR" dirty="0"/>
              <a:t>Longueur : 1 à 6 m .</a:t>
            </a:r>
          </a:p>
          <a:p>
            <a:r>
              <a:rPr lang="fr-FR" dirty="0"/>
              <a:t>Exceptionnellement jusqu’à 12 m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10F9933-3EF5-410C-0645-6774362FF184}"/>
              </a:ext>
            </a:extLst>
          </p:cNvPr>
          <p:cNvSpPr txBox="1"/>
          <p:nvPr/>
        </p:nvSpPr>
        <p:spPr>
          <a:xfrm>
            <a:off x="2570757" y="5521241"/>
            <a:ext cx="43010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+/- 12 </a:t>
            </a:r>
          </a:p>
          <a:p>
            <a:r>
              <a:rPr lang="fr-FR" dirty="0"/>
              <a:t>Possibilité en FSC </a:t>
            </a:r>
          </a:p>
          <a:p>
            <a:endParaRPr lang="fr-FR" dirty="0"/>
          </a:p>
          <a:p>
            <a:r>
              <a:rPr lang="fr-FR" dirty="0"/>
              <a:t>Origine : Hongrie Slovaquie</a:t>
            </a:r>
            <a:br>
              <a:rPr lang="fr-FR" dirty="0"/>
            </a:b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EF65B40-4DE1-492A-A328-9D20757D67C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" b="37500"/>
          <a:stretch>
            <a:fillRect/>
          </a:stretch>
        </p:blipFill>
        <p:spPr bwMode="auto">
          <a:xfrm>
            <a:off x="568960" y="254000"/>
            <a:ext cx="5648960" cy="49902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584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06AC0-4725-4190-8400-7E601044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3B8C8-4A61-4466-8213-489284F1C811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B1FAE9-EBBB-426C-B8DB-BAAC0000EBA7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B1F28-4323-4AB2-BB2E-A4616572AEB8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3D423-6061-4E09-B331-946143BE247E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3F5E6B-09CB-463F-B127-2A35C0650F9C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FE42BF6-EA02-ED23-1BA4-BFB6DB8F2375}"/>
              </a:ext>
            </a:extLst>
          </p:cNvPr>
          <p:cNvSpPr txBox="1"/>
          <p:nvPr/>
        </p:nvSpPr>
        <p:spPr>
          <a:xfrm>
            <a:off x="8245929" y="1404257"/>
            <a:ext cx="379367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 l’aubier est poncé)</a:t>
            </a:r>
          </a:p>
          <a:p>
            <a:endParaRPr lang="fr-FR" dirty="0"/>
          </a:p>
          <a:p>
            <a:r>
              <a:rPr lang="fr-FR" dirty="0"/>
              <a:t>Dimension courantes :</a:t>
            </a:r>
          </a:p>
          <a:p>
            <a:r>
              <a:rPr lang="fr-FR" dirty="0"/>
              <a:t>Diam : 6/8 à 20/24 cm ( </a:t>
            </a:r>
            <a:r>
              <a:rPr lang="fr-FR" sz="1400" dirty="0"/>
              <a:t>Diam. À mi longueur) . </a:t>
            </a:r>
          </a:p>
          <a:p>
            <a:r>
              <a:rPr lang="fr-FR" dirty="0"/>
              <a:t>Longueur : 1 à 6 m .</a:t>
            </a:r>
          </a:p>
          <a:p>
            <a:r>
              <a:rPr lang="fr-FR" dirty="0"/>
              <a:t>Exceptionnellement: </a:t>
            </a:r>
          </a:p>
          <a:p>
            <a:r>
              <a:rPr lang="fr-FR" dirty="0"/>
              <a:t>Diamètre jusqu’à 40 cm</a:t>
            </a:r>
          </a:p>
          <a:p>
            <a:r>
              <a:rPr lang="fr-FR" dirty="0" err="1"/>
              <a:t>Longeur</a:t>
            </a:r>
            <a:r>
              <a:rPr lang="fr-FR" dirty="0"/>
              <a:t> jusqu’à 12 m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09AE076-BF4B-F8D0-7FAA-F8DCC82DDD59}"/>
              </a:ext>
            </a:extLst>
          </p:cNvPr>
          <p:cNvSpPr txBox="1"/>
          <p:nvPr/>
        </p:nvSpPr>
        <p:spPr>
          <a:xfrm>
            <a:off x="8245929" y="254000"/>
            <a:ext cx="379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Poteaux dés </a:t>
            </a:r>
            <a:r>
              <a:rPr lang="fr-FR" b="1" dirty="0" err="1"/>
              <a:t>aubiérés</a:t>
            </a:r>
            <a:r>
              <a:rPr lang="fr-FR" b="1" dirty="0"/>
              <a:t> en Acacia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4249D8-701A-3CA6-B729-36FB8AF25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4000"/>
            <a:ext cx="6677608" cy="500820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40C9001-3931-B151-F238-1FF584A2A65C}"/>
              </a:ext>
            </a:extLst>
          </p:cNvPr>
          <p:cNvSpPr txBox="1"/>
          <p:nvPr/>
        </p:nvSpPr>
        <p:spPr>
          <a:xfrm>
            <a:off x="2359378" y="5521241"/>
            <a:ext cx="4301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+/- 8  </a:t>
            </a:r>
            <a:br>
              <a:rPr lang="fr-FR" dirty="0"/>
            </a:br>
            <a:r>
              <a:rPr lang="fr-FR" dirty="0"/>
              <a:t>Possibilité en FSC</a:t>
            </a:r>
          </a:p>
          <a:p>
            <a:r>
              <a:rPr lang="fr-FR" dirty="0"/>
              <a:t>Origine : Hongrie Slovaquie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3736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06AC0-4725-4190-8400-7E601044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3B8C8-4A61-4466-8213-489284F1C811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B1FAE9-EBBB-426C-B8DB-BAAC0000EBA7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B1F28-4323-4AB2-BB2E-A4616572AEB8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3D423-6061-4E09-B331-946143BE247E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3F5E6B-09CB-463F-B127-2A35C0650F9C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2B4042-36D1-AE5D-B929-F0900B582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4000"/>
            <a:ext cx="6671734" cy="50038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524D67A-B8B2-0BA8-5E6B-8FBCA0D688E9}"/>
              </a:ext>
            </a:extLst>
          </p:cNvPr>
          <p:cNvSpPr txBox="1"/>
          <p:nvPr/>
        </p:nvSpPr>
        <p:spPr>
          <a:xfrm>
            <a:off x="8245929" y="254000"/>
            <a:ext cx="379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Poteaux fraisés en acacia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086BBF-BC63-2FDA-B44D-C92E10884B86}"/>
              </a:ext>
            </a:extLst>
          </p:cNvPr>
          <p:cNvSpPr txBox="1"/>
          <p:nvPr/>
        </p:nvSpPr>
        <p:spPr>
          <a:xfrm>
            <a:off x="8245929" y="1404257"/>
            <a:ext cx="37936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Diamètre de 4 à 20 cm </a:t>
            </a:r>
          </a:p>
          <a:p>
            <a:endParaRPr lang="fr-FR" dirty="0"/>
          </a:p>
          <a:p>
            <a:r>
              <a:rPr lang="fr-FR" dirty="0"/>
              <a:t>Longueurs de 0,4 à 2,5 m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8CEC0-C7A1-E88C-2FD6-3B96A90E3E2B}"/>
              </a:ext>
            </a:extLst>
          </p:cNvPr>
          <p:cNvSpPr txBox="1"/>
          <p:nvPr/>
        </p:nvSpPr>
        <p:spPr>
          <a:xfrm>
            <a:off x="2359378" y="5521241"/>
            <a:ext cx="43010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+/-  3 </a:t>
            </a:r>
            <a:br>
              <a:rPr lang="fr-FR" dirty="0"/>
            </a:br>
            <a:r>
              <a:rPr lang="fr-FR" dirty="0"/>
              <a:t>Possibilités  en </a:t>
            </a:r>
            <a:r>
              <a:rPr lang="fr-FR" dirty="0" err="1"/>
              <a:t>PeFC</a:t>
            </a:r>
            <a:endParaRPr lang="fr-FR" dirty="0"/>
          </a:p>
          <a:p>
            <a:endParaRPr lang="fr-FR" dirty="0"/>
          </a:p>
          <a:p>
            <a:r>
              <a:rPr lang="fr-FR" dirty="0"/>
              <a:t>Origine : Hongrie ,  Italie, </a:t>
            </a:r>
            <a:r>
              <a:rPr lang="fr-FR" b="1" dirty="0">
                <a:solidFill>
                  <a:srgbClr val="00B0F0"/>
                </a:solidFill>
                <a:highlight>
                  <a:srgbClr val="000000"/>
                </a:highlight>
              </a:rPr>
              <a:t>Fr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</a:rPr>
              <a:t>an</a:t>
            </a:r>
            <a:r>
              <a:rPr lang="fr-FR" b="1" dirty="0">
                <a:solidFill>
                  <a:srgbClr val="FF0000"/>
                </a:solidFill>
                <a:highlight>
                  <a:srgbClr val="000000"/>
                </a:highlight>
              </a:rPr>
              <a:t>ce</a:t>
            </a:r>
            <a:r>
              <a:rPr lang="fr-FR" dirty="0"/>
              <a:t> </a:t>
            </a:r>
          </a:p>
          <a:p>
            <a:endParaRPr lang="fr-FR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Zoom de diapositive 9">
                <a:extLst>
                  <a:ext uri="{FF2B5EF4-FFF2-40B4-BE49-F238E27FC236}">
                    <a16:creationId xmlns:a16="http://schemas.microsoft.com/office/drawing/2014/main" id="{8BDE1689-0956-407C-BD86-63DD698988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1783729"/>
                  </p:ext>
                </p:extLst>
              </p:nvPr>
            </p:nvGraphicFramePr>
            <p:xfrm>
              <a:off x="1391789" y="4429125"/>
              <a:ext cx="3048000" cy="1714500"/>
            </p:xfrm>
            <a:graphic>
              <a:graphicData uri="http://schemas.microsoft.com/office/powerpoint/2016/slidezoom">
                <pslz:sldZm>
                  <pslz:sldZmObj sldId="266" cId="4011377418">
                    <pslz:zmPr id="{CD0CD3A8-84AD-4C6F-BAF1-B0EF28445E90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Zoom de diapositive 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8BDE1689-0956-407C-BD86-63DD698988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91789" y="442912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016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06AC0-4725-4190-8400-7E601044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3B8C8-4A61-4466-8213-489284F1C811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B1FAE9-EBBB-426C-B8DB-BAAC0000EBA7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B1F28-4323-4AB2-BB2E-A4616572AEB8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3D423-6061-4E09-B331-946143BE247E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3F5E6B-09CB-463F-B127-2A35C0650F9C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FAB094F-47E1-E648-76C9-520404177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4000"/>
            <a:ext cx="3752850" cy="5003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3ACD87-F621-B5ED-B4C8-13FF8C570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550" y="254000"/>
            <a:ext cx="3752850" cy="50038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7904CA1-390E-548B-733E-10AFCB534768}"/>
              </a:ext>
            </a:extLst>
          </p:cNvPr>
          <p:cNvSpPr txBox="1"/>
          <p:nvPr/>
        </p:nvSpPr>
        <p:spPr>
          <a:xfrm>
            <a:off x="8245929" y="254000"/>
            <a:ext cx="3793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Piquet sciés ou fendus « Quart de rond » </a:t>
            </a:r>
          </a:p>
          <a:p>
            <a:r>
              <a:rPr lang="fr-FR" dirty="0"/>
              <a:t>En Acacia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45CDBE-180B-887C-18DE-2ED52DDFD289}"/>
              </a:ext>
            </a:extLst>
          </p:cNvPr>
          <p:cNvSpPr txBox="1"/>
          <p:nvPr/>
        </p:nvSpPr>
        <p:spPr>
          <a:xfrm>
            <a:off x="8286750" y="1382486"/>
            <a:ext cx="37528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Poteaux sciés ou fendu. </a:t>
            </a:r>
          </a:p>
          <a:p>
            <a:r>
              <a:rPr lang="fr-FR" dirty="0"/>
              <a:t>Ecorcé ou non écorcés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Dimensions courante 1, 5 à 2,5 m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Possibilité FSC et </a:t>
            </a:r>
            <a:r>
              <a:rPr lang="fr-FR" dirty="0" err="1"/>
              <a:t>PeFC</a:t>
            </a:r>
            <a:r>
              <a:rPr lang="fr-FR" dirty="0"/>
              <a:t> </a:t>
            </a:r>
          </a:p>
          <a:p>
            <a:r>
              <a:rPr lang="fr-FR" dirty="0" err="1"/>
              <a:t>Oigine</a:t>
            </a:r>
            <a:r>
              <a:rPr lang="fr-FR" dirty="0"/>
              <a:t> : Hongrie,  Croatie, </a:t>
            </a:r>
            <a:r>
              <a:rPr lang="fr-FR" b="1" dirty="0">
                <a:solidFill>
                  <a:srgbClr val="00B0F0"/>
                </a:solidFill>
                <a:highlight>
                  <a:srgbClr val="000000"/>
                </a:highlight>
              </a:rPr>
              <a:t>Fr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</a:rPr>
              <a:t>an</a:t>
            </a:r>
            <a:r>
              <a:rPr lang="fr-FR" b="1" dirty="0">
                <a:solidFill>
                  <a:srgbClr val="FF0000"/>
                </a:solidFill>
                <a:highlight>
                  <a:srgbClr val="000000"/>
                </a:highlight>
              </a:rPr>
              <a:t>ce</a:t>
            </a:r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6C4A97-E170-40BC-B80B-152E6B078D9F}"/>
              </a:ext>
            </a:extLst>
          </p:cNvPr>
          <p:cNvSpPr txBox="1"/>
          <p:nvPr/>
        </p:nvSpPr>
        <p:spPr>
          <a:xfrm>
            <a:off x="2338983" y="5521241"/>
            <a:ext cx="4301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+/-  10  </a:t>
            </a:r>
            <a:br>
              <a:rPr lang="fr-FR" dirty="0"/>
            </a:br>
            <a:r>
              <a:rPr lang="fr-FR" dirty="0"/>
              <a:t>Possibilité FSC et </a:t>
            </a:r>
            <a:r>
              <a:rPr lang="fr-FR" dirty="0" err="1"/>
              <a:t>PeFC</a:t>
            </a:r>
            <a:r>
              <a:rPr lang="fr-FR" dirty="0"/>
              <a:t> </a:t>
            </a:r>
          </a:p>
          <a:p>
            <a:r>
              <a:rPr lang="fr-FR" dirty="0" err="1"/>
              <a:t>Oigine</a:t>
            </a:r>
            <a:r>
              <a:rPr lang="fr-FR" dirty="0"/>
              <a:t> : Hongrie,  Croatie, </a:t>
            </a:r>
            <a:r>
              <a:rPr lang="fr-FR" b="1" dirty="0">
                <a:solidFill>
                  <a:srgbClr val="00B0F0"/>
                </a:solidFill>
                <a:highlight>
                  <a:srgbClr val="000000"/>
                </a:highlight>
              </a:rPr>
              <a:t>Fr</a:t>
            </a:r>
            <a:r>
              <a:rPr lang="fr-FR" b="1" dirty="0">
                <a:solidFill>
                  <a:schemeClr val="bg1"/>
                </a:solidFill>
                <a:highlight>
                  <a:srgbClr val="000000"/>
                </a:highlight>
              </a:rPr>
              <a:t>an</a:t>
            </a:r>
            <a:r>
              <a:rPr lang="fr-FR" b="1" dirty="0">
                <a:solidFill>
                  <a:srgbClr val="FF0000"/>
                </a:solidFill>
                <a:highlight>
                  <a:srgbClr val="000000"/>
                </a:highlight>
              </a:rPr>
              <a:t>ce</a:t>
            </a:r>
            <a:r>
              <a:rPr lang="fr-FR" dirty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235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06AC0-4725-4190-8400-7E601044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5521241"/>
            <a:ext cx="2029108" cy="1200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A3B8C8-4A61-4466-8213-489284F1C811}"/>
              </a:ext>
            </a:extLst>
          </p:cNvPr>
          <p:cNvSpPr/>
          <p:nvPr/>
        </p:nvSpPr>
        <p:spPr>
          <a:xfrm>
            <a:off x="152400" y="254000"/>
            <a:ext cx="7874000" cy="5003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B1FAE9-EBBB-426C-B8DB-BAAC0000EBA7}"/>
              </a:ext>
            </a:extLst>
          </p:cNvPr>
          <p:cNvSpPr txBox="1"/>
          <p:nvPr/>
        </p:nvSpPr>
        <p:spPr>
          <a:xfrm>
            <a:off x="8229600" y="254000"/>
            <a:ext cx="3810000" cy="96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B1F28-4323-4AB2-BB2E-A4616572AEB8}"/>
              </a:ext>
            </a:extLst>
          </p:cNvPr>
          <p:cNvSpPr/>
          <p:nvPr/>
        </p:nvSpPr>
        <p:spPr>
          <a:xfrm>
            <a:off x="8245929" y="254000"/>
            <a:ext cx="3793671" cy="9869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3D423-6061-4E09-B331-946143BE247E}"/>
              </a:ext>
            </a:extLst>
          </p:cNvPr>
          <p:cNvSpPr/>
          <p:nvPr/>
        </p:nvSpPr>
        <p:spPr>
          <a:xfrm>
            <a:off x="8245929" y="1404257"/>
            <a:ext cx="3793671" cy="5317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3F5E6B-09CB-463F-B127-2A35C0650F9C}"/>
              </a:ext>
            </a:extLst>
          </p:cNvPr>
          <p:cNvSpPr/>
          <p:nvPr/>
        </p:nvSpPr>
        <p:spPr>
          <a:xfrm>
            <a:off x="2338983" y="5521241"/>
            <a:ext cx="5687417" cy="120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C89041-D3F7-72EF-B630-E108AADFD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r="37114"/>
          <a:stretch/>
        </p:blipFill>
        <p:spPr>
          <a:xfrm>
            <a:off x="152400" y="254000"/>
            <a:ext cx="2397968" cy="3776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6A14BB-974E-A4F5-6E42-D33B3DD6A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55" y="254000"/>
            <a:ext cx="5414857" cy="359580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BE75FC3-9866-1655-1A3A-FABDE418A15B}"/>
              </a:ext>
            </a:extLst>
          </p:cNvPr>
          <p:cNvSpPr txBox="1"/>
          <p:nvPr/>
        </p:nvSpPr>
        <p:spPr>
          <a:xfrm>
            <a:off x="8307983" y="90714"/>
            <a:ext cx="3793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b="1" dirty="0"/>
              <a:t>Piquets sciés « marquant carrés »</a:t>
            </a:r>
          </a:p>
          <a:p>
            <a:r>
              <a:rPr lang="fr-FR" b="1" dirty="0"/>
              <a:t>Acacia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525B389-A9C5-F317-F798-071FE54C6DB9}"/>
              </a:ext>
            </a:extLst>
          </p:cNvPr>
          <p:cNvSpPr txBox="1"/>
          <p:nvPr/>
        </p:nvSpPr>
        <p:spPr>
          <a:xfrm>
            <a:off x="8245929" y="1404257"/>
            <a:ext cx="3855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Section les plus fréquentes : </a:t>
            </a:r>
          </a:p>
          <a:p>
            <a:r>
              <a:rPr lang="fr-FR" dirty="0"/>
              <a:t>22x22 m  ; 25x25 mm 30x30 mm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Longueur de 0,5 à 1,5 m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Origine Hongrie </a:t>
            </a:r>
          </a:p>
          <a:p>
            <a:endParaRPr lang="fr-FR" dirty="0"/>
          </a:p>
          <a:p>
            <a:r>
              <a:rPr lang="fr-FR" dirty="0"/>
              <a:t>Pas de PeFC possible.</a:t>
            </a:r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D94E716-A316-8E91-2EF1-ADE49716729D}"/>
              </a:ext>
            </a:extLst>
          </p:cNvPr>
          <p:cNvSpPr txBox="1"/>
          <p:nvPr/>
        </p:nvSpPr>
        <p:spPr>
          <a:xfrm>
            <a:off x="2359378" y="5521241"/>
            <a:ext cx="4301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Fournisseurs :  +/- 14 </a:t>
            </a:r>
            <a:br>
              <a:rPr lang="fr-FR" dirty="0"/>
            </a:br>
            <a:r>
              <a:rPr lang="fr-FR" dirty="0"/>
              <a:t>Certifiés :  2 </a:t>
            </a:r>
          </a:p>
        </p:txBody>
      </p:sp>
    </p:spTree>
    <p:extLst>
      <p:ext uri="{BB962C8B-B14F-4D97-AF65-F5344CB8AC3E}">
        <p14:creationId xmlns:p14="http://schemas.microsoft.com/office/powerpoint/2010/main" val="35813735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760</Words>
  <Application>Microsoft Office PowerPoint</Application>
  <PresentationFormat>Grand écran</PresentationFormat>
  <Paragraphs>292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Filière de l’acacia Français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Dinex Ste</dc:creator>
  <cp:lastModifiedBy>Dinex Toulemonde</cp:lastModifiedBy>
  <cp:revision>22</cp:revision>
  <cp:lastPrinted>2025-10-17T13:12:52Z</cp:lastPrinted>
  <dcterms:created xsi:type="dcterms:W3CDTF">2024-11-30T09:23:52Z</dcterms:created>
  <dcterms:modified xsi:type="dcterms:W3CDTF">2026-02-11T06:02:10Z</dcterms:modified>
</cp:coreProperties>
</file>