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66" r:id="rId3"/>
    <p:sldId id="263" r:id="rId4"/>
    <p:sldId id="265" r:id="rId5"/>
    <p:sldId id="284" r:id="rId6"/>
    <p:sldId id="267" r:id="rId7"/>
    <p:sldId id="268" r:id="rId8"/>
    <p:sldId id="270" r:id="rId9"/>
    <p:sldId id="286" r:id="rId10"/>
    <p:sldId id="275" r:id="rId11"/>
    <p:sldId id="285" r:id="rId12"/>
  </p:sldIdLst>
  <p:sldSz cx="12192000" cy="6858000"/>
  <p:notesSz cx="7102475" cy="102314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811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40800C-4EFD-4EC6-9FCA-730B3BD612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it-IT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CA91E3D-FF36-4225-938F-206FC1E403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it-IT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BD6BCAB-CF57-4D3F-AC74-CF562DA67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B581E-9A27-4803-86E5-3892FCF78D2B}" type="datetimeFigureOut">
              <a:rPr lang="it-IT" smtClean="0"/>
              <a:t>23/01/2026</a:t>
            </a:fld>
            <a:endParaRPr lang="it-IT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702455-737D-4928-BDFB-009B34A3F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6B0DD16-8E64-4EDE-B590-7D7C1D634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0FAF9-5188-423B-9992-428B15C7A24E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5253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B75731-97AB-4671-B354-13E3BC8A0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it-IT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405F62A-FA11-4F23-BD80-F92F67E38D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it-IT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911945-295E-496A-9D20-AD04A472C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B581E-9A27-4803-86E5-3892FCF78D2B}" type="datetimeFigureOut">
              <a:rPr lang="it-IT" smtClean="0"/>
              <a:t>23/01/2026</a:t>
            </a:fld>
            <a:endParaRPr lang="it-IT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5CA625-FE70-4BE2-93EC-B008661A8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21BD1F1-18D7-4201-BAD0-B33C54956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0FAF9-5188-423B-9992-428B15C7A24E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594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1D489EF-1B30-4F0F-883C-6E0D55A624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it-IT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21E44D9-973E-44A9-9BD6-16C93BD8D4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it-IT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915BD1-3991-4DBE-B5A9-B9F834243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B581E-9A27-4803-86E5-3892FCF78D2B}" type="datetimeFigureOut">
              <a:rPr lang="it-IT" smtClean="0"/>
              <a:t>23/01/2026</a:t>
            </a:fld>
            <a:endParaRPr lang="it-IT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917E215-7C75-4668-98C8-124183B9F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2A7E971-450A-49E0-8904-22CFD48CE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0FAF9-5188-423B-9992-428B15C7A24E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3077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FD9A8E-8765-4F45-8736-62104A369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it-IT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697A25C-4B52-4CD1-B1F5-5DA122DB6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it-IT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0F9049-6A9F-4E3B-A882-D2E1448A6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B581E-9A27-4803-86E5-3892FCF78D2B}" type="datetimeFigureOut">
              <a:rPr lang="it-IT" smtClean="0"/>
              <a:t>23/01/2026</a:t>
            </a:fld>
            <a:endParaRPr lang="it-IT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F3FB35B-DA18-4EA3-8040-83413A3EF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A53F4DF-D776-4673-A3D4-86EF939BA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0FAF9-5188-423B-9992-428B15C7A24E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65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AF42AA-5B1C-4D18-B5EA-88DC3EFE9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it-IT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CA84CF8-67B9-4211-A83C-D57F5BB4F6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4C16435-6DE9-46CB-90E3-36A09D0E9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B581E-9A27-4803-86E5-3892FCF78D2B}" type="datetimeFigureOut">
              <a:rPr lang="it-IT" smtClean="0"/>
              <a:t>23/01/2026</a:t>
            </a:fld>
            <a:endParaRPr lang="it-IT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A82935-C1CF-4335-9B5C-CE33E907C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AEE8B55-19D6-41D8-9E08-5A240034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0FAF9-5188-423B-9992-428B15C7A24E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9197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277393-A8D5-4881-AF8D-50E7A346A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it-IT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D6660A9-142A-47B9-95BB-B33ACC417C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it-IT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241FD0B-FC8D-4283-82CA-2D1B63E21B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it-IT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7CA1AF8-CCA1-4432-9C2E-199276DF7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B581E-9A27-4803-86E5-3892FCF78D2B}" type="datetimeFigureOut">
              <a:rPr lang="it-IT" smtClean="0"/>
              <a:t>23/01/2026</a:t>
            </a:fld>
            <a:endParaRPr lang="it-IT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B6986EA-E44D-418D-871C-9D071BE76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7D598F7-0683-4F6B-BBA8-A9AAB37CD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0FAF9-5188-423B-9992-428B15C7A24E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2708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B72E1D-B253-46A3-B95E-DFEF6ECEA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it-IT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F58CD64-97A5-4922-A07B-B7B9675CB9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92B2160-9DF5-40A5-ACB0-9E10CE9703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it-IT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C8342EF-51E1-470C-B69B-296B0E8412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3C649F6-F2DB-4D72-B161-0D865E03BF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it-IT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4EA79BC-2BDE-4857-B210-1EEB498A2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B581E-9A27-4803-86E5-3892FCF78D2B}" type="datetimeFigureOut">
              <a:rPr lang="it-IT" smtClean="0"/>
              <a:t>23/01/2026</a:t>
            </a:fld>
            <a:endParaRPr lang="it-IT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76AF242-04D8-43CC-8F0A-1F1DD55E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297591F-2A6B-43E4-A908-EBEB20CF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0FAF9-5188-423B-9992-428B15C7A24E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097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CC67E0-3F46-4C81-B2A3-FFB2E5C49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it-IT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E29F7DE-CAE4-48AB-99AD-3F06EB8F3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B581E-9A27-4803-86E5-3892FCF78D2B}" type="datetimeFigureOut">
              <a:rPr lang="it-IT" smtClean="0"/>
              <a:t>23/01/2026</a:t>
            </a:fld>
            <a:endParaRPr lang="it-IT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A3A68F3-0A93-4D91-A692-7FFE62632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943B4C6-ADA6-4029-818A-80A661ACF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0FAF9-5188-423B-9992-428B15C7A24E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3357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FB9F0A4-D93D-4113-B0FE-3E120DB51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B581E-9A27-4803-86E5-3892FCF78D2B}" type="datetimeFigureOut">
              <a:rPr lang="it-IT" smtClean="0"/>
              <a:t>23/01/2026</a:t>
            </a:fld>
            <a:endParaRPr lang="it-IT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2E41014-7C98-42DA-96B3-FD026A1B7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0FF26B8-E3BF-42E3-849F-E428E1DC5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0FAF9-5188-423B-9992-428B15C7A24E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0082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42668C-34E1-42F4-966E-E7BFC5620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it-IT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F3CD4DC-479F-4D1C-93A6-2D3F79820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it-IT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3967DD5-7032-43DE-83E7-BA4D142AE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A8A0692-E4A7-4064-B3D6-7F1E26859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B581E-9A27-4803-86E5-3892FCF78D2B}" type="datetimeFigureOut">
              <a:rPr lang="it-IT" smtClean="0"/>
              <a:t>23/01/2026</a:t>
            </a:fld>
            <a:endParaRPr lang="it-IT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4DEE3F1-A881-4444-AA18-C42977624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60F08C7-46CE-4BB5-A699-22F2E6A83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0FAF9-5188-423B-9992-428B15C7A24E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1862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8CEC50-74C1-4367-8F46-82814EFE2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it-IT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E28BE88-B2A1-4770-86E5-E8F9185756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A33AA98-0950-4BD5-BC98-9A51699AFD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B50D9B7-DA57-4446-8ACD-D071ED7EC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B581E-9A27-4803-86E5-3892FCF78D2B}" type="datetimeFigureOut">
              <a:rPr lang="it-IT" smtClean="0"/>
              <a:t>23/01/2026</a:t>
            </a:fld>
            <a:endParaRPr lang="it-IT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7AC638A-434D-44CE-A924-39CF7B241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206EA3B-8A11-44FC-A3CB-AD7A7FE75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0FAF9-5188-423B-9992-428B15C7A24E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9704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B877851-A79B-409B-8CDA-F237ED868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it-IT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483DD92-8817-4075-A2B4-BD853DD2B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it-IT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DC8689C-0F77-4C4F-BA73-0395B885BA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B581E-9A27-4803-86E5-3892FCF78D2B}" type="datetimeFigureOut">
              <a:rPr lang="it-IT" smtClean="0"/>
              <a:t>23/01/2026</a:t>
            </a:fld>
            <a:endParaRPr lang="it-IT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1979D35-2C56-4907-8C55-C8105E564A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E1E89B4-58FC-4E3E-9DA9-11EFAD4FCA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0FAF9-5188-423B-9992-428B15C7A24E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5661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fr.wikipedia.org/wiki/%20%20%20%20%20%20%20Robinia_pseudoacacia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60BFD1-8BE7-1CBA-169A-82BC3B28A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1F28DED5-0308-46BD-9603-EC9A7424EC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54" y="1793399"/>
            <a:ext cx="1589039" cy="2518565"/>
          </a:xfrm>
        </p:spPr>
      </p:pic>
      <p:pic>
        <p:nvPicPr>
          <p:cNvPr id="2052" name="Image 3">
            <a:extLst>
              <a:ext uri="{FF2B5EF4-FFF2-40B4-BE49-F238E27FC236}">
                <a16:creationId xmlns:a16="http://schemas.microsoft.com/office/drawing/2014/main" id="{129F3ADB-BC97-331F-6E6E-4619B58A9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92" y="74034"/>
            <a:ext cx="2873708" cy="178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>
            <a:extLst>
              <a:ext uri="{FF2B5EF4-FFF2-40B4-BE49-F238E27FC236}">
                <a16:creationId xmlns:a16="http://schemas.microsoft.com/office/drawing/2014/main" id="{F2D4EC47-E507-78C5-5772-649D019B0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2" y="4364038"/>
            <a:ext cx="1812925" cy="181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D5BD0065-7170-751A-F836-5AACC50BB7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3C6BAAD-3BC1-1051-9E18-C93FAA838F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775" y="-1360167"/>
            <a:ext cx="638636" cy="3939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  <a:hlinkClick r:id="rId5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1400" i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  <a:hlinkClick r:id="rId5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  <a:hlinkClick r:id="rId5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1400" i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  <a:hlinkClick r:id="rId5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  <a:hlinkClick r:id="rId5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1400" i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  <a:hlinkClick r:id="rId5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  <a:hlinkClick r:id="rId5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1400" i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  <a:hlinkClick r:id="rId5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  <a:hlinkClick r:id="rId5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1400" i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  <a:hlinkClick r:id="rId5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  <a:hlinkClick r:id="rId5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1400" i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  <a:hlinkClick r:id="rId5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  <a:hlinkClick r:id="rId5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1400" i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  <a:hlinkClick r:id="rId5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115A2CA6-9472-109D-27F8-0851AA8D1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775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C5B1859-30AA-9427-EF7A-3F889A6DF754}"/>
              </a:ext>
            </a:extLst>
          </p:cNvPr>
          <p:cNvSpPr/>
          <p:nvPr/>
        </p:nvSpPr>
        <p:spPr>
          <a:xfrm>
            <a:off x="3054100" y="2495774"/>
            <a:ext cx="8133853" cy="25185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DD885D1-C9AD-561C-B72C-8760304C87C7}"/>
              </a:ext>
            </a:extLst>
          </p:cNvPr>
          <p:cNvSpPr txBox="1"/>
          <p:nvPr/>
        </p:nvSpPr>
        <p:spPr>
          <a:xfrm>
            <a:off x="3614569" y="2979868"/>
            <a:ext cx="7315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Aparajita" panose="02020603050405020304" pitchFamily="18" charset="0"/>
                <a:cs typeface="Aparajita" panose="02020603050405020304" pitchFamily="18" charset="0"/>
              </a:rPr>
              <a:t>Produits de Châtaigner</a:t>
            </a:r>
          </a:p>
          <a:p>
            <a:r>
              <a:rPr lang="fr-FR" sz="2400" dirty="0">
                <a:latin typeface="Aparajita" panose="02020603050405020304" pitchFamily="18" charset="0"/>
                <a:cs typeface="Aparajita" panose="02020603050405020304" pitchFamily="18" charset="0"/>
              </a:rPr>
              <a:t>« </a:t>
            </a:r>
            <a:r>
              <a:rPr lang="fr-FR" sz="2400" dirty="0" err="1">
                <a:latin typeface="Aparajita" panose="02020603050405020304" pitchFamily="18" charset="0"/>
                <a:cs typeface="Aparajita" panose="02020603050405020304" pitchFamily="18" charset="0"/>
              </a:rPr>
              <a:t>Castanea</a:t>
            </a:r>
            <a:r>
              <a:rPr lang="fr-FR" sz="2400" dirty="0">
                <a:latin typeface="Aparajita" panose="02020603050405020304" pitchFamily="18" charset="0"/>
                <a:cs typeface="Aparajita" panose="02020603050405020304" pitchFamily="18" charset="0"/>
              </a:rPr>
              <a:t> Sativa »  </a:t>
            </a:r>
          </a:p>
        </p:txBody>
      </p:sp>
    </p:spTree>
    <p:extLst>
      <p:ext uri="{BB962C8B-B14F-4D97-AF65-F5344CB8AC3E}">
        <p14:creationId xmlns:p14="http://schemas.microsoft.com/office/powerpoint/2010/main" val="3774390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3ECF48-C91A-7DD5-29FE-E8B42EC30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127C850-87B9-2B3A-7778-D31676147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6" y="5521241"/>
            <a:ext cx="2029108" cy="12003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F834FD4-0637-DDA3-C6B2-35809879CBE6}"/>
              </a:ext>
            </a:extLst>
          </p:cNvPr>
          <p:cNvSpPr/>
          <p:nvPr/>
        </p:nvSpPr>
        <p:spPr>
          <a:xfrm>
            <a:off x="152400" y="254000"/>
            <a:ext cx="7874000" cy="5003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FE66ADD-F65F-9FFD-46AF-0F638F105BA0}"/>
              </a:ext>
            </a:extLst>
          </p:cNvPr>
          <p:cNvSpPr txBox="1"/>
          <p:nvPr/>
        </p:nvSpPr>
        <p:spPr>
          <a:xfrm>
            <a:off x="8229600" y="254000"/>
            <a:ext cx="3810000" cy="965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6A7C34-21CE-2459-4EA1-8276DB28A2BB}"/>
              </a:ext>
            </a:extLst>
          </p:cNvPr>
          <p:cNvSpPr/>
          <p:nvPr/>
        </p:nvSpPr>
        <p:spPr>
          <a:xfrm>
            <a:off x="8245929" y="254000"/>
            <a:ext cx="3793671" cy="9869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15C76B-D5D9-88DB-2631-DC7DE67F1A04}"/>
              </a:ext>
            </a:extLst>
          </p:cNvPr>
          <p:cNvSpPr/>
          <p:nvPr/>
        </p:nvSpPr>
        <p:spPr>
          <a:xfrm>
            <a:off x="8245929" y="1404257"/>
            <a:ext cx="3793671" cy="53173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B3746F8-5FD3-265F-09DD-2068187BAC74}"/>
              </a:ext>
            </a:extLst>
          </p:cNvPr>
          <p:cNvSpPr/>
          <p:nvPr/>
        </p:nvSpPr>
        <p:spPr>
          <a:xfrm>
            <a:off x="2338983" y="5521241"/>
            <a:ext cx="5687417" cy="12003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schemeClr val="tx1"/>
                </a:solidFill>
              </a:rPr>
              <a:t>Possibilités :  </a:t>
            </a:r>
            <a:r>
              <a:rPr lang="fr-FR" dirty="0" err="1">
                <a:solidFill>
                  <a:schemeClr val="tx1"/>
                </a:solidFill>
              </a:rPr>
              <a:t>PeFC</a:t>
            </a:r>
            <a:endParaRPr lang="fr-FR" dirty="0">
              <a:solidFill>
                <a:schemeClr val="tx1"/>
              </a:solidFill>
            </a:endParaRPr>
          </a:p>
          <a:p>
            <a:r>
              <a:rPr lang="fr-FR" dirty="0">
                <a:solidFill>
                  <a:schemeClr val="tx1"/>
                </a:solidFill>
              </a:rPr>
              <a:t>Origine :  Italie, </a:t>
            </a:r>
            <a:r>
              <a:rPr lang="fr-FR" b="1" dirty="0">
                <a:solidFill>
                  <a:srgbClr val="00B0F0"/>
                </a:solidFill>
                <a:highlight>
                  <a:srgbClr val="000000"/>
                </a:highlight>
              </a:rPr>
              <a:t> Fr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</a:rPr>
              <a:t>an</a:t>
            </a:r>
            <a:r>
              <a:rPr lang="fr-FR" b="1" dirty="0">
                <a:solidFill>
                  <a:srgbClr val="FF0000"/>
                </a:solidFill>
                <a:highlight>
                  <a:srgbClr val="000000"/>
                </a:highlight>
              </a:rPr>
              <a:t>ce</a:t>
            </a:r>
            <a:r>
              <a:rPr lang="fr-FR" dirty="0">
                <a:solidFill>
                  <a:schemeClr val="tx1"/>
                </a:solidFill>
              </a:rPr>
              <a:t> </a:t>
            </a:r>
            <a:endParaRPr lang="it-IT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41235C6-40D1-175C-2A70-40CA4BF763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2708"/>
            <a:ext cx="4906384" cy="490638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B8B56C4-C11A-6385-3554-128F1071C0FA}"/>
              </a:ext>
            </a:extLst>
          </p:cNvPr>
          <p:cNvSpPr txBox="1"/>
          <p:nvPr/>
        </p:nvSpPr>
        <p:spPr>
          <a:xfrm>
            <a:off x="8245929" y="254000"/>
            <a:ext cx="3793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Plots de châtaigner 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DF81BEF-14BE-9464-E58F-D7CEDED22D95}"/>
              </a:ext>
            </a:extLst>
          </p:cNvPr>
          <p:cNvSpPr txBox="1"/>
          <p:nvPr/>
        </p:nvSpPr>
        <p:spPr>
          <a:xfrm>
            <a:off x="8245929" y="1404257"/>
            <a:ext cx="37936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Dimensions habituelles : </a:t>
            </a:r>
          </a:p>
          <a:p>
            <a:r>
              <a:rPr lang="fr-FR" dirty="0"/>
              <a:t>Diamètre mini : 28 cm </a:t>
            </a:r>
          </a:p>
          <a:p>
            <a:r>
              <a:rPr lang="fr-FR" dirty="0"/>
              <a:t>Longueur mini : 2,0 m </a:t>
            </a:r>
          </a:p>
          <a:p>
            <a:endParaRPr lang="fr-FR" dirty="0"/>
          </a:p>
          <a:p>
            <a:r>
              <a:rPr lang="fr-FR" dirty="0"/>
              <a:t>Choix : </a:t>
            </a:r>
          </a:p>
          <a:p>
            <a:pPr marL="285750" indent="-285750">
              <a:buFontTx/>
              <a:buChar char="-"/>
            </a:pPr>
            <a:r>
              <a:rPr lang="fr-FR" dirty="0"/>
              <a:t>A/B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3879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63C77A-B595-483F-BFA8-ECA8160E6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3FFB5048-7789-5D58-AE1D-95323E9D9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6" y="5521241"/>
            <a:ext cx="2029108" cy="12003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04EA41D-3B1F-45CF-D5E5-5E7BE0752EFE}"/>
              </a:ext>
            </a:extLst>
          </p:cNvPr>
          <p:cNvSpPr/>
          <p:nvPr/>
        </p:nvSpPr>
        <p:spPr>
          <a:xfrm>
            <a:off x="152400" y="254000"/>
            <a:ext cx="7874000" cy="50038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7EF8F53-50E8-C8D2-14C8-FA24DF9EF03B}"/>
              </a:ext>
            </a:extLst>
          </p:cNvPr>
          <p:cNvSpPr txBox="1"/>
          <p:nvPr/>
        </p:nvSpPr>
        <p:spPr>
          <a:xfrm>
            <a:off x="8229600" y="254000"/>
            <a:ext cx="3810000" cy="965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C00C87-4FE6-63A2-C0FE-C5117D0CAF90}"/>
              </a:ext>
            </a:extLst>
          </p:cNvPr>
          <p:cNvSpPr/>
          <p:nvPr/>
        </p:nvSpPr>
        <p:spPr>
          <a:xfrm>
            <a:off x="8245929" y="254000"/>
            <a:ext cx="3793671" cy="9869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EF502A4-2D38-3175-5CF6-97C44E1D5CA6}"/>
              </a:ext>
            </a:extLst>
          </p:cNvPr>
          <p:cNvSpPr/>
          <p:nvPr/>
        </p:nvSpPr>
        <p:spPr>
          <a:xfrm>
            <a:off x="8245929" y="1404257"/>
            <a:ext cx="3793671" cy="53173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D3E3A0-08D3-F89A-E5F9-2B2976F63EBA}"/>
              </a:ext>
            </a:extLst>
          </p:cNvPr>
          <p:cNvSpPr/>
          <p:nvPr/>
        </p:nvSpPr>
        <p:spPr>
          <a:xfrm>
            <a:off x="2338983" y="5521241"/>
            <a:ext cx="5687417" cy="12003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FC793A7-1B72-2477-FF10-A36C7C3C53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670" y="254000"/>
            <a:ext cx="2812622" cy="5014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836F2D7-F6B6-522A-9FEB-28D24E2911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54000"/>
            <a:ext cx="3752851" cy="50038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24BF378-04F7-2FF6-7546-9B443234FDF6}"/>
              </a:ext>
            </a:extLst>
          </p:cNvPr>
          <p:cNvSpPr txBox="1"/>
          <p:nvPr/>
        </p:nvSpPr>
        <p:spPr>
          <a:xfrm>
            <a:off x="8286751" y="254000"/>
            <a:ext cx="3752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Bandeaux – frises purgeables </a:t>
            </a:r>
          </a:p>
          <a:p>
            <a:r>
              <a:rPr lang="fr-FR" b="1" dirty="0"/>
              <a:t>D e châtaigner 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7FB65B5-2C75-5F88-36F7-E973F449432F}"/>
              </a:ext>
            </a:extLst>
          </p:cNvPr>
          <p:cNvSpPr txBox="1"/>
          <p:nvPr/>
        </p:nvSpPr>
        <p:spPr>
          <a:xfrm>
            <a:off x="8286751" y="1404257"/>
            <a:ext cx="375284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dirty="0"/>
          </a:p>
          <a:p>
            <a:r>
              <a:rPr lang="fr-FR" dirty="0"/>
              <a:t>Dimensions habituelles : </a:t>
            </a:r>
          </a:p>
          <a:p>
            <a:endParaRPr lang="fr-FR" dirty="0"/>
          </a:p>
          <a:p>
            <a:r>
              <a:rPr lang="fr-FR" dirty="0"/>
              <a:t>Largueurs jusqu’à  20 cm  </a:t>
            </a:r>
          </a:p>
          <a:p>
            <a:r>
              <a:rPr lang="fr-FR" dirty="0"/>
              <a:t>Longueur jusqu’à 300  cm</a:t>
            </a:r>
          </a:p>
          <a:p>
            <a:endParaRPr lang="fr-FR" dirty="0"/>
          </a:p>
          <a:p>
            <a:r>
              <a:rPr lang="fr-FR" dirty="0"/>
              <a:t>Possibilité de sec échoir. 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CBF87AB-05E4-753A-918B-26BDCAC84ADF}"/>
              </a:ext>
            </a:extLst>
          </p:cNvPr>
          <p:cNvSpPr txBox="1"/>
          <p:nvPr/>
        </p:nvSpPr>
        <p:spPr>
          <a:xfrm>
            <a:off x="2359378" y="5521241"/>
            <a:ext cx="43010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Fournisseurs :  8  </a:t>
            </a:r>
            <a:br>
              <a:rPr lang="fr-FR" dirty="0"/>
            </a:br>
            <a:r>
              <a:rPr lang="fr-FR" dirty="0"/>
              <a:t>Possibilités :  </a:t>
            </a:r>
            <a:r>
              <a:rPr lang="fr-FR" dirty="0" err="1"/>
              <a:t>PeFC</a:t>
            </a:r>
            <a:endParaRPr lang="fr-FR" dirty="0"/>
          </a:p>
          <a:p>
            <a:r>
              <a:rPr lang="fr-FR" dirty="0"/>
              <a:t>Origine : Italie,</a:t>
            </a:r>
            <a:r>
              <a:rPr lang="fr-FR" b="1" dirty="0">
                <a:solidFill>
                  <a:srgbClr val="00B0F0"/>
                </a:solidFill>
                <a:highlight>
                  <a:srgbClr val="000000"/>
                </a:highlight>
              </a:rPr>
              <a:t> Fr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</a:rPr>
              <a:t>an</a:t>
            </a:r>
            <a:r>
              <a:rPr lang="fr-FR" b="1" dirty="0">
                <a:solidFill>
                  <a:srgbClr val="FF0000"/>
                </a:solidFill>
                <a:highlight>
                  <a:srgbClr val="000000"/>
                </a:highlight>
              </a:rPr>
              <a:t>ce</a:t>
            </a:r>
            <a:r>
              <a:rPr lang="fr-FR" dirty="0"/>
              <a:t> </a:t>
            </a:r>
            <a:endParaRPr lang="it-IT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103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3F06AC0-4725-4190-8400-7E601044E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6" y="5521241"/>
            <a:ext cx="2029108" cy="12003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4A3B8C8-4A61-4466-8213-489284F1C811}"/>
              </a:ext>
            </a:extLst>
          </p:cNvPr>
          <p:cNvSpPr/>
          <p:nvPr/>
        </p:nvSpPr>
        <p:spPr>
          <a:xfrm>
            <a:off x="152400" y="254000"/>
            <a:ext cx="7874000" cy="5003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9B1FAE9-EBBB-426C-B8DB-BAAC0000EBA7}"/>
              </a:ext>
            </a:extLst>
          </p:cNvPr>
          <p:cNvSpPr txBox="1"/>
          <p:nvPr/>
        </p:nvSpPr>
        <p:spPr>
          <a:xfrm>
            <a:off x="8229600" y="254000"/>
            <a:ext cx="3810000" cy="965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FB1F28-4323-4AB2-BB2E-A4616572AEB8}"/>
              </a:ext>
            </a:extLst>
          </p:cNvPr>
          <p:cNvSpPr/>
          <p:nvPr/>
        </p:nvSpPr>
        <p:spPr>
          <a:xfrm>
            <a:off x="8245929" y="254000"/>
            <a:ext cx="3793671" cy="9869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03D423-6061-4E09-B331-946143BE247E}"/>
              </a:ext>
            </a:extLst>
          </p:cNvPr>
          <p:cNvSpPr/>
          <p:nvPr/>
        </p:nvSpPr>
        <p:spPr>
          <a:xfrm>
            <a:off x="8245929" y="1404257"/>
            <a:ext cx="3793671" cy="53173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3F5E6B-09CB-463F-B127-2A35C0650F9C}"/>
              </a:ext>
            </a:extLst>
          </p:cNvPr>
          <p:cNvSpPr/>
          <p:nvPr/>
        </p:nvSpPr>
        <p:spPr>
          <a:xfrm>
            <a:off x="2338983" y="5521241"/>
            <a:ext cx="5687417" cy="12003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D0C6738-380C-80B2-2999-FA420D6F6827}"/>
              </a:ext>
            </a:extLst>
          </p:cNvPr>
          <p:cNvSpPr txBox="1"/>
          <p:nvPr/>
        </p:nvSpPr>
        <p:spPr>
          <a:xfrm>
            <a:off x="8398329" y="282360"/>
            <a:ext cx="3793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Poteaux carrés / Poutres </a:t>
            </a:r>
          </a:p>
          <a:p>
            <a:endParaRPr lang="fr-FR" dirty="0"/>
          </a:p>
          <a:p>
            <a:r>
              <a:rPr lang="fr-FR" dirty="0"/>
              <a:t>Châtaigner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11BF849-3FC5-0285-C0B6-F592C8561221}"/>
              </a:ext>
            </a:extLst>
          </p:cNvPr>
          <p:cNvSpPr txBox="1"/>
          <p:nvPr/>
        </p:nvSpPr>
        <p:spPr>
          <a:xfrm>
            <a:off x="8245929" y="1382486"/>
            <a:ext cx="379367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Sections :  de 4x4 à 30x30  </a:t>
            </a:r>
          </a:p>
          <a:p>
            <a:endParaRPr lang="fr-FR" dirty="0"/>
          </a:p>
          <a:p>
            <a:r>
              <a:rPr lang="fr-FR" dirty="0"/>
              <a:t>Longueurs courantes  </a:t>
            </a:r>
          </a:p>
          <a:p>
            <a:r>
              <a:rPr lang="fr-FR" dirty="0"/>
              <a:t>- jusqu’à 4,0 m</a:t>
            </a:r>
          </a:p>
          <a:p>
            <a:r>
              <a:rPr lang="fr-FR" dirty="0"/>
              <a:t>( avec 4 arrêtes vives ) </a:t>
            </a:r>
          </a:p>
          <a:p>
            <a:r>
              <a:rPr lang="fr-FR" dirty="0"/>
              <a:t>- Jusqu’à 8,0 m en rustique 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 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39D81F2-6534-37B6-E7AA-1AC471800391}"/>
              </a:ext>
            </a:extLst>
          </p:cNvPr>
          <p:cNvSpPr txBox="1"/>
          <p:nvPr/>
        </p:nvSpPr>
        <p:spPr>
          <a:xfrm>
            <a:off x="2359378" y="5521241"/>
            <a:ext cx="43010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Fournisseurs :  +/- 10  </a:t>
            </a:r>
            <a:br>
              <a:rPr lang="fr-FR" dirty="0"/>
            </a:br>
            <a:r>
              <a:rPr lang="fr-FR" dirty="0"/>
              <a:t>Possibilité  </a:t>
            </a:r>
            <a:r>
              <a:rPr lang="fr-FR" dirty="0" err="1"/>
              <a:t>PeFC</a:t>
            </a:r>
            <a:endParaRPr lang="fr-FR" dirty="0"/>
          </a:p>
          <a:p>
            <a:r>
              <a:rPr lang="fr-FR" dirty="0"/>
              <a:t>Origine : Italie. </a:t>
            </a:r>
          </a:p>
          <a:p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7B3216B-5704-9C21-D370-E52F4C0967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70" y="232167"/>
            <a:ext cx="6750064" cy="505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377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3F06AC0-4725-4190-8400-7E601044E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6" y="5521241"/>
            <a:ext cx="2029108" cy="12003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4A3B8C8-4A61-4466-8213-489284F1C811}"/>
              </a:ext>
            </a:extLst>
          </p:cNvPr>
          <p:cNvSpPr/>
          <p:nvPr/>
        </p:nvSpPr>
        <p:spPr>
          <a:xfrm>
            <a:off x="152400" y="254000"/>
            <a:ext cx="7874000" cy="5003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9B1FAE9-EBBB-426C-B8DB-BAAC0000EBA7}"/>
              </a:ext>
            </a:extLst>
          </p:cNvPr>
          <p:cNvSpPr txBox="1"/>
          <p:nvPr/>
        </p:nvSpPr>
        <p:spPr>
          <a:xfrm>
            <a:off x="8229600" y="254000"/>
            <a:ext cx="3810000" cy="965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FB1F28-4323-4AB2-BB2E-A4616572AEB8}"/>
              </a:ext>
            </a:extLst>
          </p:cNvPr>
          <p:cNvSpPr/>
          <p:nvPr/>
        </p:nvSpPr>
        <p:spPr>
          <a:xfrm>
            <a:off x="8245929" y="254000"/>
            <a:ext cx="3793671" cy="9869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03D423-6061-4E09-B331-946143BE247E}"/>
              </a:ext>
            </a:extLst>
          </p:cNvPr>
          <p:cNvSpPr/>
          <p:nvPr/>
        </p:nvSpPr>
        <p:spPr>
          <a:xfrm>
            <a:off x="8245929" y="1404257"/>
            <a:ext cx="3793671" cy="53173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3F5E6B-09CB-463F-B127-2A35C0650F9C}"/>
              </a:ext>
            </a:extLst>
          </p:cNvPr>
          <p:cNvSpPr/>
          <p:nvPr/>
        </p:nvSpPr>
        <p:spPr>
          <a:xfrm>
            <a:off x="2338983" y="5521241"/>
            <a:ext cx="5687417" cy="12003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338D091-4B84-9DDC-5A76-0F2B247994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592" y="256591"/>
            <a:ext cx="6643396" cy="498254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F12055B-588E-3204-0FE3-C62EAA83A53E}"/>
              </a:ext>
            </a:extLst>
          </p:cNvPr>
          <p:cNvSpPr txBox="1"/>
          <p:nvPr/>
        </p:nvSpPr>
        <p:spPr>
          <a:xfrm>
            <a:off x="8414917" y="282360"/>
            <a:ext cx="3777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Poteaux écorcés </a:t>
            </a:r>
          </a:p>
          <a:p>
            <a:r>
              <a:rPr lang="fr-FR" dirty="0"/>
              <a:t>Châtaigner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C773025-AF72-151D-3A01-50BBE6ECDD5E}"/>
              </a:ext>
            </a:extLst>
          </p:cNvPr>
          <p:cNvSpPr txBox="1"/>
          <p:nvPr/>
        </p:nvSpPr>
        <p:spPr>
          <a:xfrm>
            <a:off x="8262517" y="1404257"/>
            <a:ext cx="377708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Dimensions courantes :</a:t>
            </a:r>
          </a:p>
          <a:p>
            <a:r>
              <a:rPr lang="fr-FR" dirty="0"/>
              <a:t>Diam : 6/8 à 20/24 cm </a:t>
            </a:r>
          </a:p>
          <a:p>
            <a:r>
              <a:rPr lang="fr-FR" dirty="0"/>
              <a:t>Diam. À mi longueur . </a:t>
            </a:r>
          </a:p>
          <a:p>
            <a:endParaRPr lang="fr-FR" dirty="0"/>
          </a:p>
          <a:p>
            <a:r>
              <a:rPr lang="fr-FR" dirty="0"/>
              <a:t>Longueur : 1 à 6 m .</a:t>
            </a:r>
          </a:p>
          <a:p>
            <a:r>
              <a:rPr lang="fr-FR" dirty="0"/>
              <a:t>Exceptionnellement jusqu’à 12 m 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10F9933-3EF5-410C-0645-6774362FF184}"/>
              </a:ext>
            </a:extLst>
          </p:cNvPr>
          <p:cNvSpPr txBox="1"/>
          <p:nvPr/>
        </p:nvSpPr>
        <p:spPr>
          <a:xfrm>
            <a:off x="2359378" y="5521241"/>
            <a:ext cx="43010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Fournisseurs :  +/- 12 </a:t>
            </a:r>
          </a:p>
          <a:p>
            <a:r>
              <a:rPr lang="fr-FR" dirty="0"/>
              <a:t>Possibilité  en </a:t>
            </a:r>
            <a:r>
              <a:rPr lang="fr-FR" dirty="0" err="1"/>
              <a:t>PefC</a:t>
            </a:r>
            <a:r>
              <a:rPr lang="fr-FR" dirty="0"/>
              <a:t> </a:t>
            </a:r>
          </a:p>
          <a:p>
            <a:endParaRPr lang="fr-FR" dirty="0"/>
          </a:p>
          <a:p>
            <a:r>
              <a:rPr lang="fr-FR" dirty="0"/>
              <a:t>Origine : Italie  </a:t>
            </a:r>
            <a:r>
              <a:rPr lang="fr-FR" b="1" dirty="0">
                <a:solidFill>
                  <a:srgbClr val="00B0F0"/>
                </a:solidFill>
                <a:highlight>
                  <a:srgbClr val="000000"/>
                </a:highlight>
              </a:rPr>
              <a:t>Fr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</a:rPr>
              <a:t>an</a:t>
            </a:r>
            <a:r>
              <a:rPr lang="fr-FR" b="1" dirty="0">
                <a:solidFill>
                  <a:srgbClr val="FF0000"/>
                </a:solidFill>
                <a:highlight>
                  <a:srgbClr val="000000"/>
                </a:highlight>
              </a:rPr>
              <a:t>ce</a:t>
            </a:r>
            <a:endParaRPr lang="fr-FR" dirty="0"/>
          </a:p>
          <a:p>
            <a:r>
              <a:rPr lang="fr-FR" dirty="0"/>
              <a:t> </a:t>
            </a:r>
            <a:br>
              <a:rPr lang="fr-FR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92986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3F06AC0-4725-4190-8400-7E601044E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6" y="5521241"/>
            <a:ext cx="2029108" cy="12003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4A3B8C8-4A61-4466-8213-489284F1C811}"/>
              </a:ext>
            </a:extLst>
          </p:cNvPr>
          <p:cNvSpPr/>
          <p:nvPr/>
        </p:nvSpPr>
        <p:spPr>
          <a:xfrm>
            <a:off x="152400" y="254000"/>
            <a:ext cx="7874000" cy="5003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9B1FAE9-EBBB-426C-B8DB-BAAC0000EBA7}"/>
              </a:ext>
            </a:extLst>
          </p:cNvPr>
          <p:cNvSpPr txBox="1"/>
          <p:nvPr/>
        </p:nvSpPr>
        <p:spPr>
          <a:xfrm>
            <a:off x="8229600" y="254000"/>
            <a:ext cx="3810000" cy="965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FB1F28-4323-4AB2-BB2E-A4616572AEB8}"/>
              </a:ext>
            </a:extLst>
          </p:cNvPr>
          <p:cNvSpPr/>
          <p:nvPr/>
        </p:nvSpPr>
        <p:spPr>
          <a:xfrm>
            <a:off x="8245929" y="254000"/>
            <a:ext cx="3793671" cy="9869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03D423-6061-4E09-B331-946143BE247E}"/>
              </a:ext>
            </a:extLst>
          </p:cNvPr>
          <p:cNvSpPr/>
          <p:nvPr/>
        </p:nvSpPr>
        <p:spPr>
          <a:xfrm>
            <a:off x="8245929" y="1404257"/>
            <a:ext cx="3793671" cy="53173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3F5E6B-09CB-463F-B127-2A35C0650F9C}"/>
              </a:ext>
            </a:extLst>
          </p:cNvPr>
          <p:cNvSpPr/>
          <p:nvPr/>
        </p:nvSpPr>
        <p:spPr>
          <a:xfrm>
            <a:off x="2338983" y="5521241"/>
            <a:ext cx="5687417" cy="12003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02B4042-36D1-AE5D-B929-F0900B582A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54000"/>
            <a:ext cx="6671734" cy="50038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524D67A-B8B2-0BA8-5E6B-8FBCA0D688E9}"/>
              </a:ext>
            </a:extLst>
          </p:cNvPr>
          <p:cNvSpPr txBox="1"/>
          <p:nvPr/>
        </p:nvSpPr>
        <p:spPr>
          <a:xfrm>
            <a:off x="8245929" y="254000"/>
            <a:ext cx="3793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Poteaux fraisés en Châtaigner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C086BBF-BC63-2FDA-B44D-C92E10884B86}"/>
              </a:ext>
            </a:extLst>
          </p:cNvPr>
          <p:cNvSpPr txBox="1"/>
          <p:nvPr/>
        </p:nvSpPr>
        <p:spPr>
          <a:xfrm>
            <a:off x="8245929" y="1404257"/>
            <a:ext cx="37936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Diamètre de 4 à 20 cm </a:t>
            </a:r>
          </a:p>
          <a:p>
            <a:endParaRPr lang="fr-FR" dirty="0"/>
          </a:p>
          <a:p>
            <a:r>
              <a:rPr lang="fr-FR" dirty="0"/>
              <a:t>Longueurs de 0,4 à 4,0 m 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Prix : 2000 le m3 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8CEC0-C7A1-E88C-2FD6-3B96A90E3E2B}"/>
              </a:ext>
            </a:extLst>
          </p:cNvPr>
          <p:cNvSpPr txBox="1"/>
          <p:nvPr/>
        </p:nvSpPr>
        <p:spPr>
          <a:xfrm>
            <a:off x="2359378" y="5521241"/>
            <a:ext cx="43010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Fournisseurs :  +/-  3 </a:t>
            </a:r>
            <a:br>
              <a:rPr lang="fr-FR" dirty="0"/>
            </a:br>
            <a:r>
              <a:rPr lang="fr-FR" dirty="0"/>
              <a:t>Possibilités  en </a:t>
            </a:r>
            <a:r>
              <a:rPr lang="fr-FR" dirty="0" err="1"/>
              <a:t>PeFC</a:t>
            </a:r>
            <a:endParaRPr lang="fr-FR" dirty="0"/>
          </a:p>
          <a:p>
            <a:endParaRPr lang="fr-FR" dirty="0"/>
          </a:p>
          <a:p>
            <a:r>
              <a:rPr lang="fr-FR" dirty="0"/>
              <a:t>Origine :   Italie, </a:t>
            </a:r>
            <a:r>
              <a:rPr lang="fr-FR" b="1" dirty="0">
                <a:solidFill>
                  <a:srgbClr val="00B0F0"/>
                </a:solidFill>
                <a:highlight>
                  <a:srgbClr val="000000"/>
                </a:highlight>
              </a:rPr>
              <a:t>Fr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</a:rPr>
              <a:t>an</a:t>
            </a:r>
            <a:r>
              <a:rPr lang="fr-FR" b="1" dirty="0">
                <a:solidFill>
                  <a:srgbClr val="FF0000"/>
                </a:solidFill>
                <a:highlight>
                  <a:srgbClr val="000000"/>
                </a:highlight>
              </a:rPr>
              <a:t>ce</a:t>
            </a:r>
            <a:r>
              <a:rPr lang="fr-FR" dirty="0"/>
              <a:t>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5016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4EBACF-1C71-B236-C251-4C084302E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30528DA8-00DC-0699-A2AF-5EC29BA0F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6" y="5521241"/>
            <a:ext cx="2029108" cy="12003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0230F3E-71CE-FB1C-372F-1496984EFAAC}"/>
              </a:ext>
            </a:extLst>
          </p:cNvPr>
          <p:cNvSpPr/>
          <p:nvPr/>
        </p:nvSpPr>
        <p:spPr>
          <a:xfrm>
            <a:off x="152400" y="254000"/>
            <a:ext cx="7874000" cy="5003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A4C1FDA-E4B8-D12C-CB97-941FBCC988BF}"/>
              </a:ext>
            </a:extLst>
          </p:cNvPr>
          <p:cNvSpPr txBox="1"/>
          <p:nvPr/>
        </p:nvSpPr>
        <p:spPr>
          <a:xfrm>
            <a:off x="8229600" y="254000"/>
            <a:ext cx="3810000" cy="965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B6A0EF-CEBB-2A3B-0281-E5631E0845CF}"/>
              </a:ext>
            </a:extLst>
          </p:cNvPr>
          <p:cNvSpPr/>
          <p:nvPr/>
        </p:nvSpPr>
        <p:spPr>
          <a:xfrm>
            <a:off x="8245929" y="254000"/>
            <a:ext cx="3793671" cy="9869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50753D-FF5D-F95C-F4FE-14F58FA3002A}"/>
              </a:ext>
            </a:extLst>
          </p:cNvPr>
          <p:cNvSpPr/>
          <p:nvPr/>
        </p:nvSpPr>
        <p:spPr>
          <a:xfrm>
            <a:off x="8245929" y="1404257"/>
            <a:ext cx="3793671" cy="53173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E88474-0BE7-6096-F5A5-E9AA50B44B50}"/>
              </a:ext>
            </a:extLst>
          </p:cNvPr>
          <p:cNvSpPr/>
          <p:nvPr/>
        </p:nvSpPr>
        <p:spPr>
          <a:xfrm>
            <a:off x="2338983" y="5521241"/>
            <a:ext cx="5687417" cy="12003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56D8791-C1CF-6CF3-5605-F5F691B8A705}"/>
              </a:ext>
            </a:extLst>
          </p:cNvPr>
          <p:cNvSpPr txBox="1"/>
          <p:nvPr/>
        </p:nvSpPr>
        <p:spPr>
          <a:xfrm>
            <a:off x="8245929" y="254000"/>
            <a:ext cx="3793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Demi poteaux  en Châtaigner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0E2D9DD-94C3-B6B9-7FC7-0D36EACD9449}"/>
              </a:ext>
            </a:extLst>
          </p:cNvPr>
          <p:cNvSpPr txBox="1"/>
          <p:nvPr/>
        </p:nvSpPr>
        <p:spPr>
          <a:xfrm>
            <a:off x="8245929" y="1404257"/>
            <a:ext cx="379367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dirty="0"/>
          </a:p>
          <a:p>
            <a:r>
              <a:rPr lang="fr-FR" dirty="0"/>
              <a:t>Fraisés ou écorcés </a:t>
            </a:r>
          </a:p>
          <a:p>
            <a:r>
              <a:rPr lang="fr-FR" dirty="0"/>
              <a:t>Diamètre de 4 à 20 cm </a:t>
            </a:r>
          </a:p>
          <a:p>
            <a:r>
              <a:rPr lang="fr-FR" dirty="0"/>
              <a:t>Longueurs de 0,4 à 4,0 m</a:t>
            </a:r>
          </a:p>
          <a:p>
            <a:endParaRPr lang="fr-FR" dirty="0"/>
          </a:p>
          <a:p>
            <a:r>
              <a:rPr lang="fr-FR" dirty="0"/>
              <a:t>Possible en poteaux écorcés </a:t>
            </a:r>
          </a:p>
          <a:p>
            <a:r>
              <a:rPr lang="fr-FR" dirty="0"/>
              <a:t>Ou en poteaux fraisés  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77B876E-2040-C199-127C-9E3522AB49C0}"/>
              </a:ext>
            </a:extLst>
          </p:cNvPr>
          <p:cNvSpPr txBox="1"/>
          <p:nvPr/>
        </p:nvSpPr>
        <p:spPr>
          <a:xfrm>
            <a:off x="2359378" y="5521241"/>
            <a:ext cx="43010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Fournisseurs :  +/-  3 </a:t>
            </a:r>
            <a:br>
              <a:rPr lang="fr-FR" dirty="0"/>
            </a:br>
            <a:r>
              <a:rPr lang="fr-FR" dirty="0"/>
              <a:t>Possibilités  en </a:t>
            </a:r>
            <a:r>
              <a:rPr lang="fr-FR" dirty="0" err="1"/>
              <a:t>PeFC</a:t>
            </a:r>
            <a:endParaRPr lang="fr-FR" dirty="0"/>
          </a:p>
          <a:p>
            <a:endParaRPr lang="fr-FR" dirty="0"/>
          </a:p>
          <a:p>
            <a:r>
              <a:rPr lang="fr-FR" dirty="0"/>
              <a:t>Origine :   Italie, </a:t>
            </a:r>
            <a:r>
              <a:rPr lang="fr-FR" b="1" dirty="0">
                <a:solidFill>
                  <a:srgbClr val="00B0F0"/>
                </a:solidFill>
                <a:highlight>
                  <a:srgbClr val="000000"/>
                </a:highlight>
              </a:rPr>
              <a:t>Fr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</a:rPr>
              <a:t>an</a:t>
            </a:r>
            <a:r>
              <a:rPr lang="fr-FR" b="1" dirty="0">
                <a:solidFill>
                  <a:srgbClr val="FF0000"/>
                </a:solidFill>
                <a:highlight>
                  <a:srgbClr val="000000"/>
                </a:highlight>
              </a:rPr>
              <a:t>ce</a:t>
            </a:r>
            <a:r>
              <a:rPr lang="fr-FR" dirty="0"/>
              <a:t> </a:t>
            </a:r>
          </a:p>
          <a:p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0D98203-8A4F-7ECC-6A23-D71CCF43A0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6" y="254000"/>
            <a:ext cx="4267796" cy="288647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55669B3-B16E-6A1B-35F6-60318EACF7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111" y="2357753"/>
            <a:ext cx="4267796" cy="288647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C8CE52F-C110-93E2-E4A5-DF09886B9C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087" y="1404257"/>
            <a:ext cx="2070100" cy="1635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9029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3F06AC0-4725-4190-8400-7E601044E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6" y="5521241"/>
            <a:ext cx="2029108" cy="12003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4A3B8C8-4A61-4466-8213-489284F1C811}"/>
              </a:ext>
            </a:extLst>
          </p:cNvPr>
          <p:cNvSpPr/>
          <p:nvPr/>
        </p:nvSpPr>
        <p:spPr>
          <a:xfrm>
            <a:off x="152400" y="254000"/>
            <a:ext cx="7874000" cy="5003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9B1FAE9-EBBB-426C-B8DB-BAAC0000EBA7}"/>
              </a:ext>
            </a:extLst>
          </p:cNvPr>
          <p:cNvSpPr txBox="1"/>
          <p:nvPr/>
        </p:nvSpPr>
        <p:spPr>
          <a:xfrm>
            <a:off x="8229600" y="254000"/>
            <a:ext cx="3810000" cy="965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FB1F28-4323-4AB2-BB2E-A4616572AEB8}"/>
              </a:ext>
            </a:extLst>
          </p:cNvPr>
          <p:cNvSpPr/>
          <p:nvPr/>
        </p:nvSpPr>
        <p:spPr>
          <a:xfrm>
            <a:off x="8245929" y="254000"/>
            <a:ext cx="3793671" cy="9869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03D423-6061-4E09-B331-946143BE247E}"/>
              </a:ext>
            </a:extLst>
          </p:cNvPr>
          <p:cNvSpPr/>
          <p:nvPr/>
        </p:nvSpPr>
        <p:spPr>
          <a:xfrm>
            <a:off x="8245929" y="1404257"/>
            <a:ext cx="3793671" cy="53173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3F5E6B-09CB-463F-B127-2A35C0650F9C}"/>
              </a:ext>
            </a:extLst>
          </p:cNvPr>
          <p:cNvSpPr/>
          <p:nvPr/>
        </p:nvSpPr>
        <p:spPr>
          <a:xfrm>
            <a:off x="2338983" y="5521241"/>
            <a:ext cx="5687417" cy="12003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FAB094F-47E1-E648-76C9-520404177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54000"/>
            <a:ext cx="3752850" cy="50038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C3ACD87-F621-B5ED-B4C8-13FF8C5708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550" y="254000"/>
            <a:ext cx="3752850" cy="50038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7904CA1-390E-548B-733E-10AFCB534768}"/>
              </a:ext>
            </a:extLst>
          </p:cNvPr>
          <p:cNvSpPr txBox="1"/>
          <p:nvPr/>
        </p:nvSpPr>
        <p:spPr>
          <a:xfrm>
            <a:off x="8245929" y="254000"/>
            <a:ext cx="3793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Piquet sciés ou fendus « Quart de rond » </a:t>
            </a:r>
          </a:p>
          <a:p>
            <a:r>
              <a:rPr lang="fr-FR" dirty="0"/>
              <a:t>En Châtaigner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B45CDBE-180B-887C-18DE-2ED52DDFD289}"/>
              </a:ext>
            </a:extLst>
          </p:cNvPr>
          <p:cNvSpPr txBox="1"/>
          <p:nvPr/>
        </p:nvSpPr>
        <p:spPr>
          <a:xfrm>
            <a:off x="8286750" y="1382486"/>
            <a:ext cx="375285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Poteaux sciés ou fendu. </a:t>
            </a:r>
          </a:p>
          <a:p>
            <a:r>
              <a:rPr lang="fr-FR" dirty="0"/>
              <a:t>Ecorcé ou non écorcés 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Dimensions courante 1, 5 à 2,5 m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Possibilité FSC et </a:t>
            </a:r>
            <a:r>
              <a:rPr lang="fr-FR" dirty="0" err="1"/>
              <a:t>PeFC</a:t>
            </a:r>
            <a:r>
              <a:rPr lang="fr-FR" dirty="0"/>
              <a:t> </a:t>
            </a:r>
          </a:p>
          <a:p>
            <a:r>
              <a:rPr lang="fr-FR" dirty="0" err="1"/>
              <a:t>Oigine</a:t>
            </a:r>
            <a:r>
              <a:rPr lang="fr-FR" dirty="0"/>
              <a:t> : Italie, </a:t>
            </a:r>
            <a:r>
              <a:rPr lang="fr-FR" b="1" dirty="0">
                <a:solidFill>
                  <a:srgbClr val="00B0F0"/>
                </a:solidFill>
                <a:highlight>
                  <a:srgbClr val="000000"/>
                </a:highlight>
              </a:rPr>
              <a:t>Fr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</a:rPr>
              <a:t>an</a:t>
            </a:r>
            <a:r>
              <a:rPr lang="fr-FR" b="1" dirty="0">
                <a:solidFill>
                  <a:srgbClr val="FF0000"/>
                </a:solidFill>
                <a:highlight>
                  <a:srgbClr val="000000"/>
                </a:highlight>
              </a:rPr>
              <a:t>ce</a:t>
            </a:r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26C4A97-E170-40BC-B80B-152E6B078D9F}"/>
              </a:ext>
            </a:extLst>
          </p:cNvPr>
          <p:cNvSpPr txBox="1"/>
          <p:nvPr/>
        </p:nvSpPr>
        <p:spPr>
          <a:xfrm>
            <a:off x="2338983" y="5521241"/>
            <a:ext cx="43010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Fournisseurs :  +/-  10  </a:t>
            </a:r>
            <a:br>
              <a:rPr lang="fr-FR" dirty="0"/>
            </a:br>
            <a:r>
              <a:rPr lang="fr-FR" dirty="0"/>
              <a:t>Possibilité FSC et </a:t>
            </a:r>
            <a:r>
              <a:rPr lang="fr-FR" dirty="0" err="1"/>
              <a:t>PeFC</a:t>
            </a:r>
            <a:r>
              <a:rPr lang="fr-FR" dirty="0"/>
              <a:t> </a:t>
            </a:r>
          </a:p>
          <a:p>
            <a:r>
              <a:rPr lang="fr-FR" dirty="0" err="1"/>
              <a:t>Oigine</a:t>
            </a:r>
            <a:r>
              <a:rPr lang="fr-FR" dirty="0"/>
              <a:t> : Hongrie,  Croatie, </a:t>
            </a:r>
            <a:r>
              <a:rPr lang="fr-FR" b="1" dirty="0">
                <a:solidFill>
                  <a:srgbClr val="00B0F0"/>
                </a:solidFill>
                <a:highlight>
                  <a:srgbClr val="000000"/>
                </a:highlight>
              </a:rPr>
              <a:t>Fr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</a:rPr>
              <a:t>an</a:t>
            </a:r>
            <a:r>
              <a:rPr lang="fr-FR" b="1" dirty="0">
                <a:solidFill>
                  <a:srgbClr val="FF0000"/>
                </a:solidFill>
                <a:highlight>
                  <a:srgbClr val="000000"/>
                </a:highlight>
              </a:rPr>
              <a:t>ce</a:t>
            </a:r>
            <a:r>
              <a:rPr lang="fr-FR" dirty="0"/>
              <a:t>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7235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3F06AC0-4725-4190-8400-7E601044E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6" y="5521241"/>
            <a:ext cx="2029108" cy="12003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4A3B8C8-4A61-4466-8213-489284F1C811}"/>
              </a:ext>
            </a:extLst>
          </p:cNvPr>
          <p:cNvSpPr/>
          <p:nvPr/>
        </p:nvSpPr>
        <p:spPr>
          <a:xfrm>
            <a:off x="152400" y="254000"/>
            <a:ext cx="7874000" cy="5003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9B1FAE9-EBBB-426C-B8DB-BAAC0000EBA7}"/>
              </a:ext>
            </a:extLst>
          </p:cNvPr>
          <p:cNvSpPr txBox="1"/>
          <p:nvPr/>
        </p:nvSpPr>
        <p:spPr>
          <a:xfrm>
            <a:off x="8229600" y="254000"/>
            <a:ext cx="3810000" cy="965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FB1F28-4323-4AB2-BB2E-A4616572AEB8}"/>
              </a:ext>
            </a:extLst>
          </p:cNvPr>
          <p:cNvSpPr/>
          <p:nvPr/>
        </p:nvSpPr>
        <p:spPr>
          <a:xfrm>
            <a:off x="8245929" y="254000"/>
            <a:ext cx="3793671" cy="9869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03D423-6061-4E09-B331-946143BE247E}"/>
              </a:ext>
            </a:extLst>
          </p:cNvPr>
          <p:cNvSpPr/>
          <p:nvPr/>
        </p:nvSpPr>
        <p:spPr>
          <a:xfrm>
            <a:off x="8245929" y="1404257"/>
            <a:ext cx="3793671" cy="53173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3F5E6B-09CB-463F-B127-2A35C0650F9C}"/>
              </a:ext>
            </a:extLst>
          </p:cNvPr>
          <p:cNvSpPr/>
          <p:nvPr/>
        </p:nvSpPr>
        <p:spPr>
          <a:xfrm>
            <a:off x="2338983" y="5521241"/>
            <a:ext cx="5687417" cy="12003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AC89041-D3F7-72EF-B630-E108AADFD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3" r="37114"/>
          <a:stretch/>
        </p:blipFill>
        <p:spPr>
          <a:xfrm>
            <a:off x="152400" y="254000"/>
            <a:ext cx="2397968" cy="37768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36A14BB-974E-A4F5-6E42-D33B3DD6A4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955" y="254000"/>
            <a:ext cx="5414857" cy="359580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BE75FC3-9866-1655-1A3A-FABDE418A15B}"/>
              </a:ext>
            </a:extLst>
          </p:cNvPr>
          <p:cNvSpPr txBox="1"/>
          <p:nvPr/>
        </p:nvSpPr>
        <p:spPr>
          <a:xfrm>
            <a:off x="8307983" y="90714"/>
            <a:ext cx="3793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b="1" dirty="0"/>
              <a:t>Piquets sciés « marquant carrés »</a:t>
            </a:r>
          </a:p>
          <a:p>
            <a:r>
              <a:rPr lang="fr-FR" b="1" dirty="0"/>
              <a:t>Acacia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525B389-A9C5-F317-F798-071FE54C6DB9}"/>
              </a:ext>
            </a:extLst>
          </p:cNvPr>
          <p:cNvSpPr txBox="1"/>
          <p:nvPr/>
        </p:nvSpPr>
        <p:spPr>
          <a:xfrm>
            <a:off x="8245929" y="1404257"/>
            <a:ext cx="38557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Section les plus fréquentes : </a:t>
            </a:r>
          </a:p>
          <a:p>
            <a:r>
              <a:rPr lang="fr-FR" dirty="0"/>
              <a:t>22x22 m  ; 25x25 mm 30x30 mm 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Longueur de 0,5 à 1,5 m 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Origine </a:t>
            </a:r>
            <a:r>
              <a:rPr lang="fr-FR" dirty="0" err="1"/>
              <a:t>HonItalie</a:t>
            </a:r>
            <a:r>
              <a:rPr lang="fr-FR" dirty="0"/>
              <a:t> du sud </a:t>
            </a:r>
          </a:p>
          <a:p>
            <a:endParaRPr lang="fr-FR" dirty="0"/>
          </a:p>
          <a:p>
            <a:r>
              <a:rPr lang="fr-FR" dirty="0"/>
              <a:t>Pas de PeFC possible.</a:t>
            </a:r>
          </a:p>
          <a:p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D94E716-A316-8E91-2EF1-ADE49716729D}"/>
              </a:ext>
            </a:extLst>
          </p:cNvPr>
          <p:cNvSpPr txBox="1"/>
          <p:nvPr/>
        </p:nvSpPr>
        <p:spPr>
          <a:xfrm>
            <a:off x="2359378" y="5521241"/>
            <a:ext cx="4301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Fournisseurs :  +/- 14 </a:t>
            </a:r>
            <a:br>
              <a:rPr lang="fr-FR" dirty="0"/>
            </a:br>
            <a:r>
              <a:rPr lang="fr-FR" dirty="0"/>
              <a:t>Certifiés :  2 </a:t>
            </a:r>
          </a:p>
        </p:txBody>
      </p:sp>
    </p:spTree>
    <p:extLst>
      <p:ext uri="{BB962C8B-B14F-4D97-AF65-F5344CB8AC3E}">
        <p14:creationId xmlns:p14="http://schemas.microsoft.com/office/powerpoint/2010/main" val="3581373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3F06AC0-4725-4190-8400-7E601044E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6" y="5521241"/>
            <a:ext cx="2029108" cy="12003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4A3B8C8-4A61-4466-8213-489284F1C811}"/>
              </a:ext>
            </a:extLst>
          </p:cNvPr>
          <p:cNvSpPr/>
          <p:nvPr/>
        </p:nvSpPr>
        <p:spPr>
          <a:xfrm>
            <a:off x="152400" y="254000"/>
            <a:ext cx="7874000" cy="5003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9B1FAE9-EBBB-426C-B8DB-BAAC0000EBA7}"/>
              </a:ext>
            </a:extLst>
          </p:cNvPr>
          <p:cNvSpPr txBox="1"/>
          <p:nvPr/>
        </p:nvSpPr>
        <p:spPr>
          <a:xfrm>
            <a:off x="8229600" y="254000"/>
            <a:ext cx="3810000" cy="965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FB1F28-4323-4AB2-BB2E-A4616572AEB8}"/>
              </a:ext>
            </a:extLst>
          </p:cNvPr>
          <p:cNvSpPr/>
          <p:nvPr/>
        </p:nvSpPr>
        <p:spPr>
          <a:xfrm>
            <a:off x="8245929" y="254000"/>
            <a:ext cx="3793671" cy="9869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03D423-6061-4E09-B331-946143BE247E}"/>
              </a:ext>
            </a:extLst>
          </p:cNvPr>
          <p:cNvSpPr/>
          <p:nvPr/>
        </p:nvSpPr>
        <p:spPr>
          <a:xfrm>
            <a:off x="8245929" y="1404257"/>
            <a:ext cx="3793671" cy="53173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3F5E6B-09CB-463F-B127-2A35C0650F9C}"/>
              </a:ext>
            </a:extLst>
          </p:cNvPr>
          <p:cNvSpPr/>
          <p:nvPr/>
        </p:nvSpPr>
        <p:spPr>
          <a:xfrm>
            <a:off x="2338983" y="5521241"/>
            <a:ext cx="5687417" cy="12003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C398F29-A80C-C906-4006-590D066146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" t="4170" r="17873" b="34288"/>
          <a:stretch/>
        </p:blipFill>
        <p:spPr>
          <a:xfrm>
            <a:off x="152400" y="254000"/>
            <a:ext cx="6035040" cy="360161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F6257A9-AAFB-9897-8986-C8110460C61E}"/>
              </a:ext>
            </a:extLst>
          </p:cNvPr>
          <p:cNvSpPr txBox="1"/>
          <p:nvPr/>
        </p:nvSpPr>
        <p:spPr>
          <a:xfrm>
            <a:off x="8245929" y="254000"/>
            <a:ext cx="3793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Lames de terrasse et bardages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62EC9E0-9333-1A7C-B455-495027CB86BC}"/>
              </a:ext>
            </a:extLst>
          </p:cNvPr>
          <p:cNvSpPr txBox="1"/>
          <p:nvPr/>
        </p:nvSpPr>
        <p:spPr>
          <a:xfrm>
            <a:off x="8245929" y="1404257"/>
            <a:ext cx="37936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Rainurées ou non </a:t>
            </a:r>
          </a:p>
          <a:p>
            <a:endParaRPr lang="fr-FR" dirty="0"/>
          </a:p>
          <a:p>
            <a:r>
              <a:rPr lang="fr-FR" dirty="0"/>
              <a:t>Longueur des pièces entre 1 m et 2,5m 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CC12A8E-1A3E-3EF6-B1FF-854A3EB1F994}"/>
              </a:ext>
            </a:extLst>
          </p:cNvPr>
          <p:cNvSpPr txBox="1"/>
          <p:nvPr/>
        </p:nvSpPr>
        <p:spPr>
          <a:xfrm>
            <a:off x="2359378" y="5521241"/>
            <a:ext cx="43010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Fournisseurs :  +/-  10  </a:t>
            </a:r>
            <a:br>
              <a:rPr lang="fr-FR" dirty="0"/>
            </a:br>
            <a:r>
              <a:rPr lang="fr-FR" dirty="0"/>
              <a:t>Possibilité </a:t>
            </a:r>
            <a:r>
              <a:rPr lang="fr-FR" dirty="0" err="1"/>
              <a:t>PeFC</a:t>
            </a:r>
            <a:r>
              <a:rPr lang="fr-FR" dirty="0"/>
              <a:t> et 100% </a:t>
            </a:r>
          </a:p>
          <a:p>
            <a:r>
              <a:rPr lang="fr-FR" dirty="0"/>
              <a:t>Origine : Italie, </a:t>
            </a:r>
            <a:r>
              <a:rPr lang="fr-FR" b="1" dirty="0">
                <a:solidFill>
                  <a:srgbClr val="00B0F0"/>
                </a:solidFill>
                <a:highlight>
                  <a:srgbClr val="000000"/>
                </a:highlight>
              </a:rPr>
              <a:t>Fr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</a:rPr>
              <a:t>an</a:t>
            </a:r>
            <a:r>
              <a:rPr lang="fr-FR" b="1" dirty="0">
                <a:solidFill>
                  <a:srgbClr val="FF0000"/>
                </a:solidFill>
                <a:highlight>
                  <a:srgbClr val="000000"/>
                </a:highlight>
              </a:rPr>
              <a:t>ce</a:t>
            </a:r>
            <a:r>
              <a:rPr lang="fr-FR" dirty="0"/>
              <a:t>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39897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B76693-5ADB-4DA5-EF4C-354732459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E3CA3B5F-2802-FFE2-23D5-FA63308C2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6" y="5521241"/>
            <a:ext cx="2029108" cy="12003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C2D866-8FED-8837-6A68-EAC7399BADB8}"/>
              </a:ext>
            </a:extLst>
          </p:cNvPr>
          <p:cNvSpPr/>
          <p:nvPr/>
        </p:nvSpPr>
        <p:spPr>
          <a:xfrm>
            <a:off x="152400" y="254000"/>
            <a:ext cx="7874000" cy="5003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DEC6706-9611-2D1F-B459-E35CB51C91EF}"/>
              </a:ext>
            </a:extLst>
          </p:cNvPr>
          <p:cNvSpPr txBox="1"/>
          <p:nvPr/>
        </p:nvSpPr>
        <p:spPr>
          <a:xfrm>
            <a:off x="8229600" y="254000"/>
            <a:ext cx="3810000" cy="965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5B7BEC-D1B0-9480-289E-950B46DFB177}"/>
              </a:ext>
            </a:extLst>
          </p:cNvPr>
          <p:cNvSpPr/>
          <p:nvPr/>
        </p:nvSpPr>
        <p:spPr>
          <a:xfrm>
            <a:off x="8245929" y="254000"/>
            <a:ext cx="3793671" cy="9869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EDB9CD-182A-E7C6-F700-791F771419B2}"/>
              </a:ext>
            </a:extLst>
          </p:cNvPr>
          <p:cNvSpPr/>
          <p:nvPr/>
        </p:nvSpPr>
        <p:spPr>
          <a:xfrm>
            <a:off x="8245929" y="1404257"/>
            <a:ext cx="3793671" cy="53173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02DEAD-CD3F-8E15-E30D-7A08C4FC55AE}"/>
              </a:ext>
            </a:extLst>
          </p:cNvPr>
          <p:cNvSpPr/>
          <p:nvPr/>
        </p:nvSpPr>
        <p:spPr>
          <a:xfrm>
            <a:off x="2338983" y="5521241"/>
            <a:ext cx="5687417" cy="12003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Origine Italie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C3E4479-397D-1AA2-7D55-2D2364D224E8}"/>
              </a:ext>
            </a:extLst>
          </p:cNvPr>
          <p:cNvSpPr txBox="1"/>
          <p:nvPr/>
        </p:nvSpPr>
        <p:spPr>
          <a:xfrm>
            <a:off x="8245929" y="254000"/>
            <a:ext cx="3793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Barrières et brise-vue.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DED1C69-2406-DFDC-BBCD-B6AEB49E9328}"/>
              </a:ext>
            </a:extLst>
          </p:cNvPr>
          <p:cNvSpPr txBox="1"/>
          <p:nvPr/>
        </p:nvSpPr>
        <p:spPr>
          <a:xfrm>
            <a:off x="8245929" y="1404257"/>
            <a:ext cx="37936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Différents modèles 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2051" name="Immagine 1">
            <a:extLst>
              <a:ext uri="{FF2B5EF4-FFF2-40B4-BE49-F238E27FC236}">
                <a16:creationId xmlns:a16="http://schemas.microsoft.com/office/drawing/2014/main" id="{A08ACA5E-488F-01F5-655E-CFD632825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68" y="237473"/>
            <a:ext cx="2432965" cy="253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Immagine 8">
            <a:extLst>
              <a:ext uri="{FF2B5EF4-FFF2-40B4-BE49-F238E27FC236}">
                <a16:creationId xmlns:a16="http://schemas.microsoft.com/office/drawing/2014/main" id="{6E939C82-0E07-6699-B2AD-BA724997A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421" y="295930"/>
            <a:ext cx="3324980" cy="221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Image 11">
            <a:extLst>
              <a:ext uri="{FF2B5EF4-FFF2-40B4-BE49-F238E27FC236}">
                <a16:creationId xmlns:a16="http://schemas.microsoft.com/office/drawing/2014/main" id="{4131E0C7-A8EA-F601-E7D5-C07A01DFF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2802564"/>
            <a:ext cx="3834065" cy="247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Immagine 9">
            <a:extLst>
              <a:ext uri="{FF2B5EF4-FFF2-40B4-BE49-F238E27FC236}">
                <a16:creationId xmlns:a16="http://schemas.microsoft.com/office/drawing/2014/main" id="{367F93F1-6BB0-D15D-818B-FCBD0406E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7" y="2812544"/>
            <a:ext cx="3271229" cy="245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Immagine 2">
            <a:extLst>
              <a:ext uri="{FF2B5EF4-FFF2-40B4-BE49-F238E27FC236}">
                <a16:creationId xmlns:a16="http://schemas.microsoft.com/office/drawing/2014/main" id="{917A1F2B-CDD7-EADC-BB04-8D5F12E9F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920" y="266286"/>
            <a:ext cx="2186809" cy="218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53B51766-FE1E-809B-A5D4-4D69D4BFF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868" y="-219726"/>
            <a:ext cx="14856264" cy="574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96EC7304-B8A4-5152-CA52-C45BECDA6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868" y="-201332"/>
            <a:ext cx="1485626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C80DDD76-027E-83F8-E782-94041555C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868" y="1956467"/>
            <a:ext cx="1485626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1B29821C-0B31-AE40-C079-BEE72DA07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868" y="2256773"/>
            <a:ext cx="1485626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63249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4691</TotalTime>
  <Words>365</Words>
  <Application>Microsoft Office PowerPoint</Application>
  <PresentationFormat>Grand écran</PresentationFormat>
  <Paragraphs>165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6" baseType="lpstr">
      <vt:lpstr>Aparajita</vt:lpstr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Dinex Ste</dc:creator>
  <cp:lastModifiedBy>Dinex Toulemonde</cp:lastModifiedBy>
  <cp:revision>23</cp:revision>
  <cp:lastPrinted>2025-12-15T16:53:52Z</cp:lastPrinted>
  <dcterms:created xsi:type="dcterms:W3CDTF">2024-11-30T09:23:52Z</dcterms:created>
  <dcterms:modified xsi:type="dcterms:W3CDTF">2026-01-23T20:50:20Z</dcterms:modified>
</cp:coreProperties>
</file>